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1"/>
  </p:sldMasterIdLst>
  <p:notesMasterIdLst>
    <p:notesMasterId r:id="rId12"/>
  </p:notesMasterIdLst>
  <p:handoutMasterIdLst>
    <p:handoutMasterId r:id="rId13"/>
  </p:handoutMasterIdLst>
  <p:sldIdLst>
    <p:sldId id="258" r:id="rId2"/>
    <p:sldId id="323" r:id="rId3"/>
    <p:sldId id="327" r:id="rId4"/>
    <p:sldId id="328" r:id="rId5"/>
    <p:sldId id="326" r:id="rId6"/>
    <p:sldId id="310" r:id="rId7"/>
    <p:sldId id="339" r:id="rId8"/>
    <p:sldId id="338" r:id="rId9"/>
    <p:sldId id="340" r:id="rId10"/>
    <p:sldId id="341" r:id="rId11"/>
  </p:sldIdLst>
  <p:sldSz cx="9906000" cy="6858000" type="A4"/>
  <p:notesSz cx="9872663" cy="67421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orient="horz" pos="2341">
          <p15:clr>
            <a:srgbClr val="A4A3A4"/>
          </p15:clr>
        </p15:guide>
        <p15:guide id="3" orient="horz" pos="2251">
          <p15:clr>
            <a:srgbClr val="A4A3A4"/>
          </p15:clr>
        </p15:guide>
        <p15:guide id="4" orient="horz" pos="754">
          <p15:clr>
            <a:srgbClr val="A4A3A4"/>
          </p15:clr>
        </p15:guide>
        <p15:guide id="5" orient="horz" pos="436">
          <p15:clr>
            <a:srgbClr val="A4A3A4"/>
          </p15:clr>
        </p15:guide>
        <p15:guide id="6" pos="1442">
          <p15:clr>
            <a:srgbClr val="A4A3A4"/>
          </p15:clr>
        </p15:guide>
        <p15:guide id="7" pos="172">
          <p15:clr>
            <a:srgbClr val="A4A3A4"/>
          </p15:clr>
        </p15:guide>
        <p15:guide id="8" pos="1260">
          <p15:clr>
            <a:srgbClr val="A4A3A4"/>
          </p15:clr>
        </p15:guide>
        <p15:guide id="9" pos="2530">
          <p15:clr>
            <a:srgbClr val="A4A3A4"/>
          </p15:clr>
        </p15:guide>
        <p15:guide id="10" pos="3710">
          <p15:clr>
            <a:srgbClr val="A4A3A4"/>
          </p15:clr>
        </p15:guide>
        <p15:guide id="11" pos="3800">
          <p15:clr>
            <a:srgbClr val="A4A3A4"/>
          </p15:clr>
        </p15:guide>
        <p15:guide id="12" pos="4889">
          <p15:clr>
            <a:srgbClr val="A4A3A4"/>
          </p15:clr>
        </p15:guide>
        <p15:guide id="13" pos="6068">
          <p15:clr>
            <a:srgbClr val="A4A3A4"/>
          </p15:clr>
        </p15:guide>
        <p15:guide id="14" pos="2621">
          <p15:clr>
            <a:srgbClr val="A4A3A4"/>
          </p15:clr>
        </p15:guide>
        <p15:guide id="15" pos="4980">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7A"/>
    <a:srgbClr val="00338D"/>
    <a:srgbClr val="4066AA"/>
    <a:srgbClr val="AA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5657" autoAdjust="0"/>
  </p:normalViewPr>
  <p:slideViewPr>
    <p:cSldViewPr>
      <p:cViewPr varScale="1">
        <p:scale>
          <a:sx n="83" d="100"/>
          <a:sy n="83" d="100"/>
        </p:scale>
        <p:origin x="1008" y="82"/>
      </p:cViewPr>
      <p:guideLst>
        <p:guide orient="horz" pos="3838"/>
        <p:guide orient="horz" pos="2341"/>
        <p:guide orient="horz" pos="2251"/>
        <p:guide orient="horz" pos="754"/>
        <p:guide orient="horz" pos="436"/>
        <p:guide pos="1442"/>
        <p:guide pos="172"/>
        <p:guide pos="1260"/>
        <p:guide pos="2530"/>
        <p:guide pos="3710"/>
        <p:guide pos="3800"/>
        <p:guide pos="4889"/>
        <p:guide pos="6068"/>
        <p:guide pos="2621"/>
        <p:guide pos="4980"/>
      </p:guideLst>
    </p:cSldViewPr>
  </p:slideViewPr>
  <p:outlineViewPr>
    <p:cViewPr>
      <p:scale>
        <a:sx n="33" d="100"/>
        <a:sy n="33" d="100"/>
      </p:scale>
      <p:origin x="0" y="-6792"/>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6" d="100"/>
          <a:sy n="96" d="100"/>
        </p:scale>
        <p:origin x="1570" y="62"/>
      </p:cViewPr>
      <p:guideLst>
        <p:guide orient="horz" pos="2124"/>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7135" cy="337429"/>
          </a:xfrm>
          <a:prstGeom prst="rect">
            <a:avLst/>
          </a:prstGeom>
        </p:spPr>
        <p:txBody>
          <a:bodyPr vert="horz" lIns="91508" tIns="45753" rIns="91508" bIns="45753"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593179" y="1"/>
            <a:ext cx="4277135" cy="337429"/>
          </a:xfrm>
          <a:prstGeom prst="rect">
            <a:avLst/>
          </a:prstGeom>
        </p:spPr>
        <p:txBody>
          <a:bodyPr vert="horz" lIns="91508" tIns="45753" rIns="91508" bIns="45753" rtlCol="0"/>
          <a:lstStyle>
            <a:lvl1pPr algn="r">
              <a:defRPr sz="1300"/>
            </a:lvl1pPr>
          </a:lstStyle>
          <a:p>
            <a:fld id="{9BB3801B-3AD9-4063-8035-40061A8994CF}" type="datetimeFigureOut">
              <a:rPr lang="en-GB" smtClean="0">
                <a:latin typeface="Arial" pitchFamily="34" charset="0"/>
              </a:rPr>
              <a:pPr/>
              <a:t>10/02/2016</a:t>
            </a:fld>
            <a:endParaRPr lang="en-GB" dirty="0">
              <a:latin typeface="Arial" pitchFamily="34" charset="0"/>
            </a:endParaRPr>
          </a:p>
        </p:txBody>
      </p:sp>
      <p:sp>
        <p:nvSpPr>
          <p:cNvPr id="4" name="Footer Placeholder 3"/>
          <p:cNvSpPr>
            <a:spLocks noGrp="1"/>
          </p:cNvSpPr>
          <p:nvPr>
            <p:ph type="ftr" sz="quarter" idx="2"/>
          </p:nvPr>
        </p:nvSpPr>
        <p:spPr>
          <a:xfrm>
            <a:off x="0" y="6403608"/>
            <a:ext cx="4277135" cy="337429"/>
          </a:xfrm>
          <a:prstGeom prst="rect">
            <a:avLst/>
          </a:prstGeom>
        </p:spPr>
        <p:txBody>
          <a:bodyPr vert="horz" lIns="91508" tIns="45753" rIns="91508" bIns="45753"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593179" y="6403608"/>
            <a:ext cx="4277135" cy="337429"/>
          </a:xfrm>
          <a:prstGeom prst="rect">
            <a:avLst/>
          </a:prstGeom>
        </p:spPr>
        <p:txBody>
          <a:bodyPr vert="horz" lIns="91508" tIns="45753" rIns="91508" bIns="45753"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558859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7135" cy="337429"/>
          </a:xfrm>
          <a:prstGeom prst="rect">
            <a:avLst/>
          </a:prstGeom>
        </p:spPr>
        <p:txBody>
          <a:bodyPr vert="horz" lIns="91508" tIns="45753" rIns="91508" bIns="45753"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593179" y="1"/>
            <a:ext cx="4277135" cy="337429"/>
          </a:xfrm>
          <a:prstGeom prst="rect">
            <a:avLst/>
          </a:prstGeom>
        </p:spPr>
        <p:txBody>
          <a:bodyPr vert="horz" lIns="91508" tIns="45753" rIns="91508" bIns="45753" rtlCol="0"/>
          <a:lstStyle>
            <a:lvl1pPr algn="r">
              <a:defRPr sz="1300">
                <a:latin typeface="Arial" pitchFamily="34" charset="0"/>
              </a:defRPr>
            </a:lvl1pPr>
          </a:lstStyle>
          <a:p>
            <a:fld id="{31276AA8-87B9-4096-8DB7-61955026A411}" type="datetimeFigureOut">
              <a:rPr lang="en-GB" smtClean="0"/>
              <a:pPr/>
              <a:t>10/02/2016</a:t>
            </a:fld>
            <a:endParaRPr lang="en-GB" dirty="0"/>
          </a:p>
        </p:txBody>
      </p:sp>
      <p:sp>
        <p:nvSpPr>
          <p:cNvPr id="4" name="Slide Image Placeholder 3"/>
          <p:cNvSpPr>
            <a:spLocks noGrp="1" noRot="1" noChangeAspect="1"/>
          </p:cNvSpPr>
          <p:nvPr>
            <p:ph type="sldImg" idx="2"/>
          </p:nvPr>
        </p:nvSpPr>
        <p:spPr>
          <a:xfrm>
            <a:off x="3111500" y="506413"/>
            <a:ext cx="3649663" cy="2527300"/>
          </a:xfrm>
          <a:prstGeom prst="rect">
            <a:avLst/>
          </a:prstGeom>
          <a:noFill/>
          <a:ln w="12700">
            <a:solidFill>
              <a:prstClr val="black"/>
            </a:solidFill>
          </a:ln>
        </p:spPr>
        <p:txBody>
          <a:bodyPr vert="horz" lIns="91508" tIns="45753" rIns="91508" bIns="45753" rtlCol="0" anchor="ctr"/>
          <a:lstStyle/>
          <a:p>
            <a:endParaRPr lang="en-GB" dirty="0"/>
          </a:p>
        </p:txBody>
      </p:sp>
      <p:sp>
        <p:nvSpPr>
          <p:cNvPr id="5" name="Notes Placeholder 4"/>
          <p:cNvSpPr>
            <a:spLocks noGrp="1"/>
          </p:cNvSpPr>
          <p:nvPr>
            <p:ph type="body" sz="quarter" idx="3"/>
          </p:nvPr>
        </p:nvSpPr>
        <p:spPr>
          <a:xfrm>
            <a:off x="987033" y="3202883"/>
            <a:ext cx="7898601" cy="3033627"/>
          </a:xfrm>
          <a:prstGeom prst="rect">
            <a:avLst/>
          </a:prstGeom>
        </p:spPr>
        <p:txBody>
          <a:bodyPr vert="horz" lIns="91508" tIns="45753" rIns="91508" bIns="457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6403608"/>
            <a:ext cx="4277135" cy="337429"/>
          </a:xfrm>
          <a:prstGeom prst="rect">
            <a:avLst/>
          </a:prstGeom>
        </p:spPr>
        <p:txBody>
          <a:bodyPr vert="horz" lIns="91508" tIns="45753" rIns="91508" bIns="45753"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593179" y="6403608"/>
            <a:ext cx="4277135" cy="337429"/>
          </a:xfrm>
          <a:prstGeom prst="rect">
            <a:avLst/>
          </a:prstGeom>
        </p:spPr>
        <p:txBody>
          <a:bodyPr vert="horz" lIns="91508" tIns="45753" rIns="91508" bIns="45753"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24026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extLst>
      <p:ext uri="{BB962C8B-B14F-4D97-AF65-F5344CB8AC3E}">
        <p14:creationId xmlns:p14="http://schemas.microsoft.com/office/powerpoint/2010/main" val="68989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8291F-7122-4223-8777-35D50163381A}" type="slidenum">
              <a:rPr lang="en-GB" smtClean="0"/>
              <a:pPr/>
              <a:t>2</a:t>
            </a:fld>
            <a:endParaRPr lang="en-GB" dirty="0"/>
          </a:p>
        </p:txBody>
      </p:sp>
    </p:spTree>
    <p:extLst>
      <p:ext uri="{BB962C8B-B14F-4D97-AF65-F5344CB8AC3E}">
        <p14:creationId xmlns:p14="http://schemas.microsoft.com/office/powerpoint/2010/main" val="16656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8291F-7122-4223-8777-35D50163381A}" type="slidenum">
              <a:rPr lang="en-GB" smtClean="0"/>
              <a:pPr/>
              <a:t>3</a:t>
            </a:fld>
            <a:endParaRPr lang="en-GB" dirty="0"/>
          </a:p>
        </p:txBody>
      </p:sp>
    </p:spTree>
    <p:extLst>
      <p:ext uri="{BB962C8B-B14F-4D97-AF65-F5344CB8AC3E}">
        <p14:creationId xmlns:p14="http://schemas.microsoft.com/office/powerpoint/2010/main" val="544318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57"/>
            <a:ext cx="9921552" cy="6886641"/>
          </a:xfrm>
          <a:prstGeom prst="rect">
            <a:avLst/>
          </a:prstGeom>
        </p:spPr>
      </p:pic>
      <p:sp>
        <p:nvSpPr>
          <p:cNvPr id="15" name="Freeform 41"/>
          <p:cNvSpPr>
            <a:spLocks/>
          </p:cNvSpPr>
          <p:nvPr userDrawn="1"/>
        </p:nvSpPr>
        <p:spPr bwMode="gray">
          <a:xfrm>
            <a:off x="0" y="0"/>
            <a:ext cx="5224463"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a:xfrm>
            <a:off x="344488" y="1556792"/>
            <a:ext cx="3816424"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11" name="Picture 2"/>
          <p:cNvPicPr>
            <a:picLocks noChangeAspect="1" noChangeArrowheads="1"/>
          </p:cNvPicPr>
          <p:nvPr userDrawn="1"/>
        </p:nvPicPr>
        <p:blipFill>
          <a:blip r:embed="rId3"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Chart Placeholder 13"/>
          <p:cNvSpPr>
            <a:spLocks noGrp="1"/>
          </p:cNvSpPr>
          <p:nvPr>
            <p:ph type="chart" sz="quarter" idx="15"/>
          </p:nvPr>
        </p:nvSpPr>
        <p:spPr bwMode="gray">
          <a:xfrm>
            <a:off x="2289175" y="1196975"/>
            <a:ext cx="3600450" cy="2376488"/>
          </a:xfrm>
        </p:spPr>
        <p:txBody>
          <a:bodyPr anchor="ctr"/>
          <a:lstStyle>
            <a:lvl1pPr algn="ctr">
              <a:defRPr/>
            </a:lvl1pPr>
          </a:lstStyle>
          <a:p>
            <a:r>
              <a:rPr lang="en-US" smtClean="0"/>
              <a:t>Click icon to add chart</a:t>
            </a:r>
            <a:endParaRPr lang="en-GB" dirty="0"/>
          </a:p>
        </p:txBody>
      </p:sp>
      <p:sp>
        <p:nvSpPr>
          <p:cNvPr id="16" name="Chart Placeholder 15"/>
          <p:cNvSpPr>
            <a:spLocks noGrp="1"/>
          </p:cNvSpPr>
          <p:nvPr>
            <p:ph type="chart" sz="quarter" idx="16"/>
          </p:nvPr>
        </p:nvSpPr>
        <p:spPr bwMode="gray">
          <a:xfrm>
            <a:off x="2289175" y="3716338"/>
            <a:ext cx="3600450" cy="2376487"/>
          </a:xfrm>
        </p:spPr>
        <p:txBody>
          <a:bodyPr anchor="ctr"/>
          <a:lstStyle>
            <a:lvl1pPr algn="ctr">
              <a:defRPr/>
            </a:lvl1pPr>
          </a:lstStyle>
          <a:p>
            <a:r>
              <a:rPr lang="en-US" smtClean="0"/>
              <a:t>Click icon to add chart</a:t>
            </a:r>
            <a:endParaRPr lang="en-GB" dirty="0"/>
          </a:p>
        </p:txBody>
      </p:sp>
      <p:sp>
        <p:nvSpPr>
          <p:cNvPr id="18" name="Text Placeholder 17"/>
          <p:cNvSpPr>
            <a:spLocks noGrp="1"/>
          </p:cNvSpPr>
          <p:nvPr>
            <p:ph type="body" sz="quarter" idx="17"/>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3600450" cy="2376488"/>
          </a:xfrm>
        </p:spPr>
        <p:txBody>
          <a:bodyPr anchor="ctr"/>
          <a:lstStyle>
            <a:lvl1pPr algn="ctr">
              <a:defRPr/>
            </a:lvl1pPr>
          </a:lstStyle>
          <a:p>
            <a:r>
              <a:rPr lang="en-US" smtClean="0"/>
              <a:t>Click icon to add table</a:t>
            </a:r>
            <a:endParaRPr lang="en-GB" dirty="0"/>
          </a:p>
        </p:txBody>
      </p:sp>
      <p:sp>
        <p:nvSpPr>
          <p:cNvPr id="15" name="Table Placeholder 12"/>
          <p:cNvSpPr>
            <a:spLocks noGrp="1"/>
          </p:cNvSpPr>
          <p:nvPr>
            <p:ph type="tbl" sz="quarter" idx="15"/>
          </p:nvPr>
        </p:nvSpPr>
        <p:spPr bwMode="gray">
          <a:xfrm>
            <a:off x="2289175" y="3716338"/>
            <a:ext cx="3600450"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7343775"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hart Placeholder 10"/>
          <p:cNvSpPr>
            <a:spLocks noGrp="1"/>
          </p:cNvSpPr>
          <p:nvPr>
            <p:ph type="chart" sz="quarter" idx="15"/>
          </p:nvPr>
        </p:nvSpPr>
        <p:spPr bwMode="gray">
          <a:xfrm>
            <a:off x="2289175" y="1196975"/>
            <a:ext cx="7343775" cy="2376488"/>
          </a:xfrm>
        </p:spPr>
        <p:txBody>
          <a:bodyPr anchor="ctr"/>
          <a:lstStyle>
            <a:lvl1pPr algn="ctr">
              <a:defRPr/>
            </a:lvl1pPr>
          </a:lstStyle>
          <a:p>
            <a:r>
              <a:rPr lang="en-US" smtClean="0"/>
              <a:t>Click icon to add chart</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8"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6"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6"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5"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30" name="Text Placeholder 29"/>
          <p:cNvSpPr>
            <a:spLocks noGrp="1"/>
          </p:cNvSpPr>
          <p:nvPr>
            <p:ph type="body" sz="quarter" idx="13"/>
          </p:nvPr>
        </p:nvSpPr>
        <p:spPr bwMode="gray">
          <a:xfrm>
            <a:off x="2289175"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14"/>
          </p:nvPr>
        </p:nvSpPr>
        <p:spPr bwMode="gray">
          <a:xfrm>
            <a:off x="4160838"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6034088"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7905750"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5"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17" name="Text Placeholder 20"/>
          <p:cNvSpPr>
            <a:spLocks noGrp="1"/>
          </p:cNvSpPr>
          <p:nvPr>
            <p:ph type="body" sz="quarter" idx="27"/>
          </p:nvPr>
        </p:nvSpPr>
        <p:spPr bwMode="gray">
          <a:xfrm>
            <a:off x="4160838"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8" name="Text Placeholder 20"/>
          <p:cNvSpPr>
            <a:spLocks noGrp="1"/>
          </p:cNvSpPr>
          <p:nvPr>
            <p:ph type="body" sz="quarter" idx="26"/>
          </p:nvPr>
        </p:nvSpPr>
        <p:spPr bwMode="gray">
          <a:xfrm>
            <a:off x="2289176" y="1196975"/>
            <a:ext cx="17272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0" name="Text Placeholder 20"/>
          <p:cNvSpPr>
            <a:spLocks noGrp="1"/>
          </p:cNvSpPr>
          <p:nvPr>
            <p:ph type="body" sz="quarter" idx="28"/>
          </p:nvPr>
        </p:nvSpPr>
        <p:spPr bwMode="gray">
          <a:xfrm>
            <a:off x="6032500"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1" name="Text Placeholder 20"/>
          <p:cNvSpPr>
            <a:spLocks noGrp="1"/>
          </p:cNvSpPr>
          <p:nvPr>
            <p:ph type="body" sz="quarter" idx="29"/>
          </p:nvPr>
        </p:nvSpPr>
        <p:spPr bwMode="gray">
          <a:xfrm>
            <a:off x="7905750"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31" name="Text Placeholder 30"/>
          <p:cNvSpPr>
            <a:spLocks noGrp="1"/>
          </p:cNvSpPr>
          <p:nvPr>
            <p:ph type="body" sz="quarter" idx="17"/>
          </p:nvPr>
        </p:nvSpPr>
        <p:spPr bwMode="gray">
          <a:xfrm>
            <a:off x="2289175"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0"/>
          <p:cNvSpPr>
            <a:spLocks noGrp="1"/>
          </p:cNvSpPr>
          <p:nvPr>
            <p:ph type="body" sz="quarter" idx="18"/>
          </p:nvPr>
        </p:nvSpPr>
        <p:spPr bwMode="gray">
          <a:xfrm>
            <a:off x="3783013"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0"/>
          <p:cNvSpPr>
            <a:spLocks noGrp="1"/>
          </p:cNvSpPr>
          <p:nvPr>
            <p:ph type="body" sz="quarter" idx="19"/>
          </p:nvPr>
        </p:nvSpPr>
        <p:spPr bwMode="gray">
          <a:xfrm>
            <a:off x="5276851"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0"/>
          <p:cNvSpPr>
            <a:spLocks noGrp="1"/>
          </p:cNvSpPr>
          <p:nvPr>
            <p:ph type="body" sz="quarter" idx="20"/>
          </p:nvPr>
        </p:nvSpPr>
        <p:spPr bwMode="gray">
          <a:xfrm>
            <a:off x="6770689"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30"/>
          <p:cNvSpPr>
            <a:spLocks noGrp="1"/>
          </p:cNvSpPr>
          <p:nvPr>
            <p:ph type="body" sz="quarter" idx="21"/>
          </p:nvPr>
        </p:nvSpPr>
        <p:spPr bwMode="gray">
          <a:xfrm>
            <a:off x="8264525"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20" name="Text Placeholder 20"/>
          <p:cNvSpPr>
            <a:spLocks noGrp="1"/>
          </p:cNvSpPr>
          <p:nvPr>
            <p:ph type="body" sz="quarter" idx="27"/>
          </p:nvPr>
        </p:nvSpPr>
        <p:spPr bwMode="gray">
          <a:xfrm>
            <a:off x="3783013"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1" name="Text Placeholder 20"/>
          <p:cNvSpPr>
            <a:spLocks noGrp="1"/>
          </p:cNvSpPr>
          <p:nvPr>
            <p:ph type="body" sz="quarter" idx="26"/>
          </p:nvPr>
        </p:nvSpPr>
        <p:spPr bwMode="gray">
          <a:xfrm>
            <a:off x="2289175" y="1196975"/>
            <a:ext cx="1367681"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5" name="Text Placeholder 20"/>
          <p:cNvSpPr>
            <a:spLocks noGrp="1"/>
          </p:cNvSpPr>
          <p:nvPr>
            <p:ph type="body" sz="quarter" idx="28"/>
          </p:nvPr>
        </p:nvSpPr>
        <p:spPr bwMode="gray">
          <a:xfrm>
            <a:off x="5276851"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29"/>
          </p:nvPr>
        </p:nvSpPr>
        <p:spPr bwMode="gray">
          <a:xfrm>
            <a:off x="6770689"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30"/>
          </p:nvPr>
        </p:nvSpPr>
        <p:spPr bwMode="gray">
          <a:xfrm>
            <a:off x="8264525"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6149200" y="2425700"/>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41" name="AutoShape 17"/>
          <p:cNvSpPr>
            <a:spLocks noChangeArrowheads="1"/>
          </p:cNvSpPr>
          <p:nvPr userDrawn="1"/>
        </p:nvSpPr>
        <p:spPr bwMode="gray">
          <a:xfrm rot="2520000" flipH="1">
            <a:off x="6149200" y="443388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2" name="AutoShape 20"/>
          <p:cNvSpPr>
            <a:spLocks noChangeArrowheads="1"/>
          </p:cNvSpPr>
          <p:nvPr userDrawn="1"/>
        </p:nvSpPr>
        <p:spPr bwMode="gray">
          <a:xfrm rot="2520000">
            <a:off x="4152026" y="2425700"/>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4152026" y="443388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5362925" y="3324225"/>
            <a:ext cx="1184400"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2289175" y="1628775"/>
            <a:ext cx="273583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0"/>
          <p:cNvSpPr>
            <a:spLocks noGrp="1"/>
          </p:cNvSpPr>
          <p:nvPr>
            <p:ph type="body" sz="quarter" idx="23"/>
          </p:nvPr>
        </p:nvSpPr>
        <p:spPr bwMode="gray">
          <a:xfrm>
            <a:off x="2289175" y="4148137"/>
            <a:ext cx="273583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6897117" y="1628775"/>
            <a:ext cx="273583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6897117" y="4148137"/>
            <a:ext cx="2735833"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2289175" y="1196975"/>
            <a:ext cx="2735833"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6897117" y="1196975"/>
            <a:ext cx="2735833"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2289175" y="3716338"/>
            <a:ext cx="2735833"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6897117" y="3716338"/>
            <a:ext cx="2735833"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0"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1" name="Text Placeholder 20"/>
          <p:cNvSpPr>
            <a:spLocks noGrp="1"/>
          </p:cNvSpPr>
          <p:nvPr>
            <p:ph type="body" sz="quarter" idx="21"/>
          </p:nvPr>
        </p:nvSpPr>
        <p:spPr bwMode="gray">
          <a:xfrm>
            <a:off x="2289175" y="1628775"/>
            <a:ext cx="3600450"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6032500" y="1628775"/>
            <a:ext cx="3600450"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2289175" y="4148137"/>
            <a:ext cx="3600450"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6032500" y="4148137"/>
            <a:ext cx="3600450"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2289175" y="1196975"/>
            <a:ext cx="3600450"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6032501" y="1196975"/>
            <a:ext cx="3600450"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2289175" y="3716338"/>
            <a:ext cx="3600450"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6032501" y="3716338"/>
            <a:ext cx="3600450" cy="359817"/>
          </a:xfrm>
          <a:solidFill>
            <a:srgbClr val="409DAD"/>
          </a:solidFill>
          <a:ln w="6350">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5"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p:cNvSpPr>
          <p:nvPr userDrawn="1"/>
        </p:nvSpPr>
        <p:spPr bwMode="gray">
          <a:xfrm>
            <a:off x="0" y="0"/>
            <a:ext cx="5224463"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44488" y="1556792"/>
            <a:ext cx="3816424"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4808190" y="1196975"/>
            <a:ext cx="2305050" cy="2376488"/>
          </a:xfrm>
        </p:spPr>
        <p:txBody>
          <a:bodyPr anchor="ctr"/>
          <a:lstStyle>
            <a:lvl1pPr algn="ctr">
              <a:defRPr/>
            </a:lvl1pPr>
          </a:lstStyle>
          <a:p>
            <a:r>
              <a:rPr lang="en-US" smtClean="0"/>
              <a:t>Click icon to add chart</a:t>
            </a:r>
            <a:endParaRPr lang="en-GB" dirty="0"/>
          </a:p>
        </p:txBody>
      </p:sp>
      <p:sp>
        <p:nvSpPr>
          <p:cNvPr id="28" name="Text Placeholder 17"/>
          <p:cNvSpPr>
            <a:spLocks noGrp="1"/>
          </p:cNvSpPr>
          <p:nvPr>
            <p:ph type="body" sz="quarter" idx="20"/>
          </p:nvPr>
        </p:nvSpPr>
        <p:spPr bwMode="gray">
          <a:xfrm>
            <a:off x="7329165"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Chart Placeholder 31"/>
          <p:cNvSpPr>
            <a:spLocks noGrp="1"/>
          </p:cNvSpPr>
          <p:nvPr>
            <p:ph type="chart" sz="quarter" idx="21"/>
          </p:nvPr>
        </p:nvSpPr>
        <p:spPr bwMode="gray">
          <a:xfrm>
            <a:off x="7327900" y="1196975"/>
            <a:ext cx="2305050" cy="2376488"/>
          </a:xfrm>
        </p:spPr>
        <p:txBody>
          <a:bodyPr anchor="ctr"/>
          <a:lstStyle>
            <a:lvl1pPr algn="ctr">
              <a:defRPr/>
            </a:lvl1pPr>
          </a:lstStyle>
          <a:p>
            <a:r>
              <a:rPr lang="en-US" smtClean="0"/>
              <a:t>Click icon to add chart</a:t>
            </a:r>
            <a:endParaRPr lang="en-GB" dirty="0"/>
          </a:p>
        </p:txBody>
      </p:sp>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2303785"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2289175"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7"/>
          <p:cNvSpPr>
            <a:spLocks noGrp="1"/>
          </p:cNvSpPr>
          <p:nvPr>
            <p:ph type="body" sz="quarter" idx="18"/>
          </p:nvPr>
        </p:nvSpPr>
        <p:spPr bwMode="gray">
          <a:xfrm>
            <a:off x="4809170"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4"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269875" y="1193800"/>
            <a:ext cx="9363075"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34" name="Text Placeholder 33"/>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userDrawn="1">
            <p:ph type="title"/>
          </p:nvPr>
        </p:nvSpPr>
        <p:spPr bwMode="gray"/>
        <p:txBody>
          <a:bodyPr/>
          <a:lstStyle/>
          <a:p>
            <a:r>
              <a:rPr lang="en-US" smtClean="0"/>
              <a:t>Click to edit Master title style</a:t>
            </a:r>
            <a:endParaRPr lang="en-GB"/>
          </a:p>
        </p:txBody>
      </p:sp>
      <p:sp>
        <p:nvSpPr>
          <p:cNvPr id="19"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269875" y="1193800"/>
            <a:ext cx="9363075"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29" name="Text Placeholder 33"/>
          <p:cNvSpPr>
            <a:spLocks noGrp="1"/>
          </p:cNvSpPr>
          <p:nvPr>
            <p:ph type="body" sz="quarter" idx="11"/>
          </p:nvPr>
        </p:nvSpPr>
        <p:spPr bwMode="gray">
          <a:xfrm>
            <a:off x="5024438" y="1196752"/>
            <a:ext cx="4608512" cy="48960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22"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33"/>
          <p:cNvSpPr>
            <a:spLocks noGrp="1"/>
          </p:cNvSpPr>
          <p:nvPr>
            <p:ph type="body" sz="quarter" idx="10"/>
          </p:nvPr>
        </p:nvSpPr>
        <p:spPr bwMode="gray">
          <a:xfrm>
            <a:off x="272480" y="1196752"/>
            <a:ext cx="4608512" cy="48960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6"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grpSp>
        <p:nvGrpSpPr>
          <p:cNvPr id="2" name="Group 22"/>
          <p:cNvGrpSpPr/>
          <p:nvPr userDrawn="1"/>
        </p:nvGrpSpPr>
        <p:grpSpPr bwMode="gray">
          <a:xfrm>
            <a:off x="269875" y="1193800"/>
            <a:ext cx="9363075"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269875" y="1193800"/>
            <a:ext cx="9363075"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72480" y="1196975"/>
            <a:ext cx="936047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p:cNvSpPr>
          <p:nvPr/>
        </p:nvSpPr>
        <p:spPr bwMode="gray">
          <a:xfrm>
            <a:off x="0" y="549275"/>
            <a:ext cx="5313363"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528392"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776536" y="4005064"/>
            <a:ext cx="3168352"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p:nvPr userDrawn="1"/>
        </p:nvGrpSpPr>
        <p:grpSpPr bwMode="gray">
          <a:xfrm>
            <a:off x="-11112" y="-1"/>
            <a:ext cx="9917112"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1" name="Title 10"/>
          <p:cNvSpPr>
            <a:spLocks noGrp="1"/>
          </p:cNvSpPr>
          <p:nvPr userDrawn="1">
            <p:ph type="title"/>
          </p:nvPr>
        </p:nvSpPr>
        <p:spPr bwMode="gray">
          <a:xfrm>
            <a:off x="5025008" y="2492896"/>
            <a:ext cx="4535608" cy="2232248"/>
          </a:xfrm>
          <a:noFill/>
          <a:ln w="9525">
            <a:noFill/>
            <a:miter lim="800000"/>
            <a:headEnd/>
            <a:tailEnd/>
          </a:ln>
        </p:spPr>
        <p:txBody>
          <a:bodyPr vert="horz" wrap="square" lIns="0" tIns="0" rIns="0" bIns="0" numCol="1" rtlCol="0" anchor="t" anchorCtr="0" compatLnSpc="1">
            <a:prstTxWarp prst="textNoShape">
              <a:avLst/>
            </a:prstTxWarp>
            <a:normAutofit/>
          </a:bodyPr>
          <a:lstStyle>
            <a:lvl1pPr algn="r" defTabSz="914400" rtl="0" eaLnBrk="1" fontAlgn="base" latinLnBrk="0" hangingPunct="1">
              <a:spcBef>
                <a:spcPct val="40000"/>
              </a:spcBef>
              <a:spcAft>
                <a:spcPct val="0"/>
              </a:spcAft>
              <a:buNone/>
              <a:defRPr lang="en-GB" sz="3000" b="1" kern="1200" noProof="0"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16" name="Text Placeholder 15"/>
          <p:cNvSpPr>
            <a:spLocks noGrp="1"/>
          </p:cNvSpPr>
          <p:nvPr userDrawn="1">
            <p:ph type="body" sz="quarter" idx="10"/>
          </p:nvPr>
        </p:nvSpPr>
        <p:spPr bwMode="gray">
          <a:xfrm>
            <a:off x="5024438" y="5013325"/>
            <a:ext cx="4537075" cy="1511300"/>
          </a:xfrm>
          <a:noFill/>
          <a:ln w="9525">
            <a:noFill/>
            <a:miter lim="800000"/>
            <a:headEnd/>
            <a:tailEnd/>
          </a:ln>
        </p:spPr>
        <p:txBody>
          <a:bodyPr vert="horz" wrap="square" lIns="0" tIns="0" rIns="0" bIns="0" numCol="1" rtlCol="0" anchor="t" anchorCtr="0" compatLnSpc="1">
            <a:prstTxWarp prst="textNoShape">
              <a:avLst/>
            </a:prstTxWarp>
            <a:normAutofit/>
          </a:bodyPr>
          <a:lstStyle>
            <a:lvl1pPr algn="r">
              <a:defRPr lang="en-US" sz="1200" b="0" kern="1200" noProof="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r" defTabSz="914400" rtl="0" eaLnBrk="1" fontAlgn="base" latinLnBrk="0" hangingPunct="1">
              <a:lnSpc>
                <a:spcPct val="110000"/>
              </a:lnSpc>
              <a:spcBef>
                <a:spcPts val="600"/>
              </a:spcBef>
              <a:spcAft>
                <a:spcPct val="0"/>
              </a:spcAft>
              <a:buFont typeface="Arial" pitchFamily="34" charset="0"/>
              <a:buNone/>
            </a:pPr>
            <a:r>
              <a:rPr lang="en-US" smtClean="0"/>
              <a:t>Click to edit Master text styles</a:t>
            </a:r>
          </a:p>
        </p:txBody>
      </p:sp>
      <p:sp>
        <p:nvSpPr>
          <p:cNvPr id="1031" name="Freeform 7"/>
          <p:cNvSpPr>
            <a:spLocks/>
          </p:cNvSpPr>
          <p:nvPr userDrawn="1"/>
        </p:nvSpPr>
        <p:spPr bwMode="auto">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userDrawn="1"/>
        </p:nvSpPr>
        <p:spPr bwMode="auto">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userDrawn="1"/>
        </p:nvSpPr>
        <p:spPr bwMode="auto">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4" name="Freeform 41"/>
          <p:cNvSpPr>
            <a:spLocks/>
          </p:cNvSpPr>
          <p:nvPr userDrawn="1"/>
        </p:nvSpPr>
        <p:spPr bwMode="gray">
          <a:xfrm>
            <a:off x="0" y="0"/>
            <a:ext cx="5224463"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hasCustomPrompt="1"/>
          </p:nvPr>
        </p:nvSpPr>
        <p:spPr bwMode="gray">
          <a:xfrm>
            <a:off x="344488" y="1556792"/>
            <a:ext cx="3816424"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Thank you!</a:t>
            </a:r>
            <a:endParaRPr lang="en-GB" dirty="0"/>
          </a:p>
        </p:txBody>
      </p:sp>
      <p:sp>
        <p:nvSpPr>
          <p:cNvPr id="7" name="Text Placeholder 16"/>
          <p:cNvSpPr>
            <a:spLocks noGrp="1"/>
          </p:cNvSpPr>
          <p:nvPr>
            <p:ph type="body" sz="quarter" idx="10" hasCustomPrompt="1"/>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r>
              <a:rPr lang="en-GB" dirty="0" smtClean="0"/>
              <a:t>Presentation by Name Surname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p:cNvSpPr>
          <p:nvPr userDrawn="1"/>
        </p:nvSpPr>
        <p:spPr bwMode="gray">
          <a:xfrm>
            <a:off x="0" y="547688"/>
            <a:ext cx="5062538"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316689"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776536" y="4005064"/>
            <a:ext cx="2952328"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9" name="Picture 2"/>
          <p:cNvPicPr>
            <a:picLocks noChangeAspect="1" noChangeArrowheads="1"/>
          </p:cNvPicPr>
          <p:nvPr userDrawn="1"/>
        </p:nvPicPr>
        <p:blipFill>
          <a:blip r:embed="rId2" cstate="print"/>
          <a:srcRect/>
          <a:stretch>
            <a:fillRect/>
          </a:stretch>
        </p:blipFill>
        <p:spPr bwMode="auto">
          <a:xfrm>
            <a:off x="704528" y="548680"/>
            <a:ext cx="2033554" cy="1102823"/>
          </a:xfrm>
          <a:prstGeom prst="rect">
            <a:avLst/>
          </a:prstGeom>
          <a:noFill/>
          <a:ln w="9525">
            <a:noFill/>
            <a:miter lim="800000"/>
            <a:headEnd/>
            <a:tailEnd/>
          </a:ln>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1030" name="Freeform 6"/>
          <p:cNvSpPr>
            <a:spLocks/>
          </p:cNvSpPr>
          <p:nvPr userDrawn="1"/>
        </p:nvSpPr>
        <p:spPr bwMode="gray">
          <a:xfrm>
            <a:off x="-1588" y="0"/>
            <a:ext cx="5245101"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8" name="Text Placeholder 4"/>
          <p:cNvSpPr>
            <a:spLocks noGrp="1"/>
          </p:cNvSpPr>
          <p:nvPr>
            <p:ph type="body" sz="quarter" idx="10"/>
          </p:nvPr>
        </p:nvSpPr>
        <p:spPr bwMode="gray">
          <a:xfrm>
            <a:off x="273050" y="3686630"/>
            <a:ext cx="3950607" cy="2406196"/>
          </a:xfrm>
          <a:prstGeom prst="rect">
            <a:avLst/>
          </a:prstGeom>
          <a:noFill/>
          <a:ln w="9525">
            <a:noFill/>
            <a:miter lim="800000"/>
            <a:headEnd/>
            <a:tailEnd/>
          </a:ln>
        </p:spPr>
        <p:txBody>
          <a:bodyPr anchor="b">
            <a:normAutofit/>
          </a:bodyPr>
          <a:lstStyle>
            <a:lvl1pPr>
              <a:defRPr lang="en-US" sz="900" b="0" dirty="0" smtClean="0">
                <a:solidFill>
                  <a:schemeClr val="tx1"/>
                </a:solidFill>
                <a:latin typeface="+mn-lt"/>
                <a:ea typeface="+mn-ea"/>
                <a:cs typeface="+mn-cs"/>
              </a:defRPr>
            </a:lvl1pPr>
          </a:lstStyle>
          <a:p>
            <a:pPr lvl="0"/>
            <a:r>
              <a:rPr lang="en-US" smtClean="0"/>
              <a:t>Click to edit Master text styles</a:t>
            </a:r>
          </a:p>
        </p:txBody>
      </p:sp>
      <p:pic>
        <p:nvPicPr>
          <p:cNvPr id="7" name="Picture 2"/>
          <p:cNvPicPr>
            <a:picLocks noChangeAspect="1" noChangeArrowheads="1"/>
          </p:cNvPicPr>
          <p:nvPr userDrawn="1"/>
        </p:nvPicPr>
        <p:blipFill>
          <a:blip r:embed="rId2"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14" name="Freeform 41"/>
          <p:cNvSpPr>
            <a:spLocks/>
          </p:cNvSpPr>
          <p:nvPr userDrawn="1"/>
        </p:nvSpPr>
        <p:spPr bwMode="gray">
          <a:xfrm>
            <a:off x="0" y="0"/>
            <a:ext cx="5224463"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44488" y="1556792"/>
            <a:ext cx="3816424"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sp>
        <p:nvSpPr>
          <p:cNvPr id="12" name="Freeform 6"/>
          <p:cNvSpPr>
            <a:spLocks/>
          </p:cNvSpPr>
          <p:nvPr userDrawn="1"/>
        </p:nvSpPr>
        <p:spPr bwMode="gray">
          <a:xfrm>
            <a:off x="0" y="547688"/>
            <a:ext cx="5062538"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316689"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776536" y="4005064"/>
            <a:ext cx="2952328"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9" name="Picture 2"/>
          <p:cNvPicPr>
            <a:picLocks noChangeAspect="1" noChangeArrowheads="1"/>
          </p:cNvPicPr>
          <p:nvPr userDrawn="1"/>
        </p:nvPicPr>
        <p:blipFill>
          <a:blip r:embed="rId2" cstate="print"/>
          <a:srcRect/>
          <a:stretch>
            <a:fillRect/>
          </a:stretch>
        </p:blipFill>
        <p:spPr bwMode="auto">
          <a:xfrm>
            <a:off x="704529" y="548680"/>
            <a:ext cx="2016224" cy="1093424"/>
          </a:xfrm>
          <a:prstGeom prst="rect">
            <a:avLst/>
          </a:prstGeom>
          <a:noFill/>
          <a:ln w="9525">
            <a:noFill/>
            <a:miter lim="800000"/>
            <a:headEnd/>
            <a:tailEnd/>
          </a:ln>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4">
    <p:spTree>
      <p:nvGrpSpPr>
        <p:cNvPr id="1" name=""/>
        <p:cNvGrpSpPr/>
        <p:nvPr/>
      </p:nvGrpSpPr>
      <p:grpSpPr>
        <a:xfrm>
          <a:off x="0" y="0"/>
          <a:ext cx="0" cy="0"/>
          <a:chOff x="0" y="0"/>
          <a:chExt cx="0" cy="0"/>
        </a:xfrm>
      </p:grpSpPr>
      <p:grpSp>
        <p:nvGrpSpPr>
          <p:cNvPr id="13" name="Group 12"/>
          <p:cNvGrpSpPr/>
          <p:nvPr userDrawn="1"/>
        </p:nvGrpSpPr>
        <p:grpSpPr bwMode="gray">
          <a:xfrm>
            <a:off x="-11112" y="-1"/>
            <a:ext cx="9917112"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0" name="Title 9"/>
          <p:cNvSpPr>
            <a:spLocks noGrp="1"/>
          </p:cNvSpPr>
          <p:nvPr userDrawn="1">
            <p:ph type="title"/>
          </p:nvPr>
        </p:nvSpPr>
        <p:spPr bwMode="gray">
          <a:xfrm>
            <a:off x="5025008" y="2492896"/>
            <a:ext cx="4536504"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5025008" y="5013176"/>
            <a:ext cx="4536504"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pic>
        <p:nvPicPr>
          <p:cNvPr id="11" name="Picture 2"/>
          <p:cNvPicPr>
            <a:picLocks noChangeAspect="1" noChangeArrowheads="1"/>
          </p:cNvPicPr>
          <p:nvPr userDrawn="1"/>
        </p:nvPicPr>
        <p:blipFill>
          <a:blip r:embed="rId2"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289175" y="6421438"/>
            <a:ext cx="1727200"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273050" y="6421438"/>
            <a:ext cx="1727200"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5" name="Text Placeholder 4"/>
          <p:cNvSpPr>
            <a:spLocks noGrp="1"/>
          </p:cNvSpPr>
          <p:nvPr>
            <p:ph type="body" sz="quarter" idx="10"/>
          </p:nvPr>
        </p:nvSpPr>
        <p:spPr bwMode="gray">
          <a:xfrm>
            <a:off x="273051" y="1557338"/>
            <a:ext cx="4607941" cy="4535487"/>
          </a:xfrm>
        </p:spPr>
        <p:txBody>
          <a:bodyPr/>
          <a:lstStyle>
            <a:lvl1pPr>
              <a:tabLst>
                <a:tab pos="4572000" algn="r"/>
              </a:tabLst>
              <a:defRPr>
                <a:solidFill>
                  <a:schemeClr val="tx1"/>
                </a:solidFill>
                <a:latin typeface="Times New Roman" pitchFamily="18" charset="0"/>
                <a:cs typeface="Times New Roman" pitchFamily="18" charset="0"/>
              </a:defRPr>
            </a:lvl1pPr>
            <a:lvl2pPr>
              <a:tabLst>
                <a:tab pos="4572000" algn="r"/>
              </a:tabLst>
              <a:defRPr>
                <a:solidFill>
                  <a:schemeClr val="tx1"/>
                </a:solidFill>
                <a:latin typeface="Times New Roman" pitchFamily="18" charset="0"/>
                <a:cs typeface="Times New Roman" pitchFamily="18" charset="0"/>
              </a:defRPr>
            </a:lvl2pPr>
            <a:lvl3pPr>
              <a:buClrTx/>
              <a:tabLst>
                <a:tab pos="4572000" algn="r"/>
              </a:tabLst>
              <a:defRPr>
                <a:solidFill>
                  <a:schemeClr val="tx1"/>
                </a:solidFill>
                <a:latin typeface="Times New Roman" pitchFamily="18" charset="0"/>
                <a:cs typeface="Times New Roman" pitchFamily="18" charset="0"/>
              </a:defRPr>
            </a:lvl3pPr>
            <a:lvl4pPr>
              <a:buClrTx/>
              <a:tabLst>
                <a:tab pos="4572000" algn="r"/>
              </a:tabLst>
              <a:defRPr>
                <a:solidFill>
                  <a:schemeClr val="tx1"/>
                </a:solidFill>
                <a:latin typeface="Times New Roman" pitchFamily="18" charset="0"/>
                <a:cs typeface="Times New Roman" pitchFamily="18" charset="0"/>
              </a:defRPr>
            </a:lvl4pPr>
            <a:lvl5pPr>
              <a:buClrTx/>
              <a:tabLst>
                <a:tab pos="4572000" algn="r"/>
              </a:tabLst>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4"/>
          <p:cNvSpPr>
            <a:spLocks noGrp="1"/>
          </p:cNvSpPr>
          <p:nvPr>
            <p:ph type="body" sz="quarter" idx="11"/>
          </p:nvPr>
        </p:nvSpPr>
        <p:spPr bwMode="gray">
          <a:xfrm>
            <a:off x="5169024" y="1557338"/>
            <a:ext cx="4455989" cy="4535487"/>
          </a:xfrm>
          <a:ln>
            <a:solidFill>
              <a:schemeClr val="bg2"/>
            </a:solidFill>
          </a:ln>
        </p:spPr>
        <p:txBody>
          <a:bodyPr lIns="72000" tIns="72000" rIns="72000" bIns="72000">
            <a:normAutofit/>
          </a:bodyPr>
          <a:lstStyle>
            <a:lvl1pPr>
              <a:lnSpc>
                <a:spcPct val="100000"/>
              </a:lnSpc>
              <a:spcBef>
                <a:spcPts val="400"/>
              </a:spcBef>
              <a:defRPr sz="700">
                <a:solidFill>
                  <a:srgbClr val="00338D"/>
                </a:solidFill>
                <a:latin typeface="+mn-lt"/>
                <a:cs typeface="Times New Roman" pitchFamily="18" charset="0"/>
              </a:defRPr>
            </a:lvl1pPr>
            <a:lvl2pPr>
              <a:lnSpc>
                <a:spcPct val="100000"/>
              </a:lnSpc>
              <a:spcBef>
                <a:spcPts val="400"/>
              </a:spcBef>
              <a:defRPr sz="700">
                <a:solidFill>
                  <a:srgbClr val="00338D"/>
                </a:solidFill>
                <a:latin typeface="+mn-lt"/>
                <a:cs typeface="Times New Roman" pitchFamily="18" charset="0"/>
              </a:defRPr>
            </a:lvl2pPr>
            <a:lvl3pPr>
              <a:lnSpc>
                <a:spcPct val="100000"/>
              </a:lnSpc>
              <a:spcBef>
                <a:spcPts val="400"/>
              </a:spcBef>
              <a:buClrTx/>
              <a:defRPr sz="700">
                <a:solidFill>
                  <a:srgbClr val="00338D"/>
                </a:solidFill>
                <a:latin typeface="+mn-lt"/>
                <a:cs typeface="Times New Roman" pitchFamily="18" charset="0"/>
              </a:defRPr>
            </a:lvl3pPr>
            <a:lvl4pPr>
              <a:lnSpc>
                <a:spcPct val="100000"/>
              </a:lnSpc>
              <a:spcBef>
                <a:spcPts val="400"/>
              </a:spcBef>
              <a:buClrTx/>
              <a:defRPr sz="700">
                <a:solidFill>
                  <a:srgbClr val="00338D"/>
                </a:solidFill>
                <a:latin typeface="+mn-lt"/>
                <a:cs typeface="Times New Roman" pitchFamily="18" charset="0"/>
              </a:defRPr>
            </a:lvl4pPr>
            <a:lvl5pPr>
              <a:lnSpc>
                <a:spcPct val="100000"/>
              </a:lnSpc>
              <a:spcBef>
                <a:spcPts val="400"/>
              </a:spcBef>
              <a:buClrTx/>
              <a:defRPr sz="700">
                <a:solidFill>
                  <a:srgbClr val="00338D"/>
                </a:solidFill>
                <a:latin typeface="+mn-lt"/>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19" name="Group 18"/>
          <p:cNvGrpSpPr/>
          <p:nvPr userDrawn="1"/>
        </p:nvGrpSpPr>
        <p:grpSpPr bwMode="gray">
          <a:xfrm>
            <a:off x="175518" y="0"/>
            <a:ext cx="963613"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4"/>
          <p:cNvSpPr>
            <a:spLocks noGrp="1"/>
          </p:cNvSpPr>
          <p:nvPr userDrawn="1">
            <p:ph type="body" sz="quarter" idx="13" hasCustomPrompt="1"/>
          </p:nvPr>
        </p:nvSpPr>
        <p:spPr bwMode="gray">
          <a:xfrm>
            <a:off x="2527226" y="548680"/>
            <a:ext cx="1345654" cy="504825"/>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Tel</a:t>
            </a:r>
            <a:endParaRPr lang="en-GB" dirty="0"/>
          </a:p>
        </p:txBody>
      </p:sp>
      <p:sp>
        <p:nvSpPr>
          <p:cNvPr id="29" name="Text Placeholder 4"/>
          <p:cNvSpPr>
            <a:spLocks noGrp="1"/>
          </p:cNvSpPr>
          <p:nvPr userDrawn="1">
            <p:ph type="body" sz="quarter" idx="12" hasCustomPrompt="1"/>
          </p:nvPr>
        </p:nvSpPr>
        <p:spPr bwMode="gray">
          <a:xfrm>
            <a:off x="1136576" y="548680"/>
            <a:ext cx="1390650" cy="504825"/>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address</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73051" y="1557338"/>
            <a:ext cx="4607941" cy="4535487"/>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4"/>
          <p:cNvSpPr>
            <a:spLocks noGrp="1"/>
          </p:cNvSpPr>
          <p:nvPr>
            <p:ph type="body" sz="quarter" idx="11"/>
          </p:nvPr>
        </p:nvSpPr>
        <p:spPr bwMode="gray">
          <a:xfrm>
            <a:off x="5169024" y="1557338"/>
            <a:ext cx="4457576" cy="4535487"/>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4"/>
          <p:cNvSpPr>
            <a:spLocks noGrp="1"/>
          </p:cNvSpPr>
          <p:nvPr>
            <p:ph type="body" sz="quarter" idx="12"/>
          </p:nvPr>
        </p:nvSpPr>
        <p:spPr bwMode="gray">
          <a:xfrm>
            <a:off x="5457056" y="548680"/>
            <a:ext cx="4175894" cy="503584"/>
          </a:xfrm>
        </p:spPr>
        <p:txBody>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grpSp>
        <p:nvGrpSpPr>
          <p:cNvPr id="12" name="Group 11"/>
          <p:cNvGrpSpPr/>
          <p:nvPr userDrawn="1"/>
        </p:nvGrpSpPr>
        <p:grpSpPr bwMode="gray">
          <a:xfrm>
            <a:off x="175518" y="0"/>
            <a:ext cx="963613" cy="695325"/>
            <a:chOff x="175518" y="0"/>
            <a:chExt cx="963613" cy="695325"/>
          </a:xfrm>
        </p:grpSpPr>
        <p:sp>
          <p:nvSpPr>
            <p:cNvPr id="13"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6" name="Title 5"/>
          <p:cNvSpPr>
            <a:spLocks noGrp="1"/>
          </p:cNvSpPr>
          <p:nvPr>
            <p:ph type="title"/>
          </p:nvPr>
        </p:nvSpPr>
        <p:spPr bwMode="gray">
          <a:xfrm>
            <a:off x="2288704" y="116632"/>
            <a:ext cx="7344246" cy="576064"/>
          </a:xfrm>
        </p:spPr>
        <p:txBody>
          <a:bodyPr/>
          <a:lstStyle/>
          <a:p>
            <a:r>
              <a:rPr lang="en-US" smtClean="0"/>
              <a:t>Click to edit Master title style</a:t>
            </a:r>
            <a:endParaRPr lang="en-GB" dirty="0"/>
          </a:p>
        </p:txBody>
      </p:sp>
      <p:sp>
        <p:nvSpPr>
          <p:cNvPr id="23"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2"/>
          </p:nvPr>
        </p:nvSpPr>
        <p:spPr bwMode="gray">
          <a:xfrm>
            <a:off x="2289175" y="1196975"/>
            <a:ext cx="7343775"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73050" y="1195200"/>
            <a:ext cx="1727200"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grpSp>
        <p:nvGrpSpPr>
          <p:cNvPr id="10" name="Group 9"/>
          <p:cNvGrpSpPr/>
          <p:nvPr userDrawn="1"/>
        </p:nvGrpSpPr>
        <p:grpSpPr bwMode="gray">
          <a:xfrm>
            <a:off x="0" y="904875"/>
            <a:ext cx="9896475" cy="5476453"/>
            <a:chOff x="0" y="904875"/>
            <a:chExt cx="9896475" cy="5476453"/>
          </a:xfrm>
          <a:noFill/>
        </p:grpSpPr>
        <p:grpSp>
          <p:nvGrpSpPr>
            <p:cNvPr id="11"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grpSp>
          <p:nvGrpSpPr>
            <p:cNvPr id="12"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Text Placeholder 13"/>
          <p:cNvSpPr>
            <a:spLocks noGrp="1"/>
          </p:cNvSpPr>
          <p:nvPr>
            <p:ph type="body" sz="quarter" idx="13"/>
          </p:nvPr>
        </p:nvSpPr>
        <p:spPr bwMode="gray">
          <a:xfrm>
            <a:off x="2289175"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6032500"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289175"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6032500"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Chart Placeholder 13"/>
          <p:cNvSpPr>
            <a:spLocks noGrp="1"/>
          </p:cNvSpPr>
          <p:nvPr>
            <p:ph type="chart" sz="quarter" idx="15"/>
          </p:nvPr>
        </p:nvSpPr>
        <p:spPr bwMode="gray">
          <a:xfrm>
            <a:off x="2289175" y="1196975"/>
            <a:ext cx="3600450" cy="2376488"/>
          </a:xfrm>
        </p:spPr>
        <p:txBody>
          <a:bodyPr anchor="ctr"/>
          <a:lstStyle>
            <a:lvl1pPr algn="ctr">
              <a:defRPr/>
            </a:lvl1pPr>
          </a:lstStyle>
          <a:p>
            <a:r>
              <a:rPr lang="en-US" smtClean="0"/>
              <a:t>Click icon to add chart</a:t>
            </a:r>
            <a:endParaRPr lang="en-GB" dirty="0"/>
          </a:p>
        </p:txBody>
      </p:sp>
      <p:sp>
        <p:nvSpPr>
          <p:cNvPr id="16" name="Chart Placeholder 15"/>
          <p:cNvSpPr>
            <a:spLocks noGrp="1"/>
          </p:cNvSpPr>
          <p:nvPr>
            <p:ph type="chart" sz="quarter" idx="16"/>
          </p:nvPr>
        </p:nvSpPr>
        <p:spPr bwMode="gray">
          <a:xfrm>
            <a:off x="2289175" y="3716338"/>
            <a:ext cx="3600450" cy="2376487"/>
          </a:xfrm>
        </p:spPr>
        <p:txBody>
          <a:bodyPr anchor="ctr"/>
          <a:lstStyle>
            <a:lvl1pPr algn="ctr">
              <a:defRPr/>
            </a:lvl1pPr>
          </a:lstStyle>
          <a:p>
            <a:r>
              <a:rPr lang="en-US" smtClean="0"/>
              <a:t>Click icon to add chart</a:t>
            </a:r>
            <a:endParaRPr lang="en-GB" dirty="0"/>
          </a:p>
        </p:txBody>
      </p:sp>
      <p:sp>
        <p:nvSpPr>
          <p:cNvPr id="18" name="Text Placeholder 17"/>
          <p:cNvSpPr>
            <a:spLocks noGrp="1"/>
          </p:cNvSpPr>
          <p:nvPr>
            <p:ph type="body" sz="quarter" idx="17"/>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p:nvPr userDrawn="1"/>
        </p:nvGrpSpPr>
        <p:grpSpPr bwMode="gray">
          <a:xfrm>
            <a:off x="-11112" y="-1"/>
            <a:ext cx="9917112"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0" name="Title 9"/>
          <p:cNvSpPr>
            <a:spLocks noGrp="1"/>
          </p:cNvSpPr>
          <p:nvPr userDrawn="1">
            <p:ph type="title"/>
          </p:nvPr>
        </p:nvSpPr>
        <p:spPr bwMode="gray">
          <a:xfrm>
            <a:off x="5025008" y="2492896"/>
            <a:ext cx="4536504"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5025008" y="5013176"/>
            <a:ext cx="4536504"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pic>
        <p:nvPicPr>
          <p:cNvPr id="11" name="Picture 2"/>
          <p:cNvPicPr>
            <a:picLocks noChangeAspect="1" noChangeArrowheads="1"/>
          </p:cNvPicPr>
          <p:nvPr userDrawn="1"/>
        </p:nvPicPr>
        <p:blipFill>
          <a:blip r:embed="rId2"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3600450" cy="2376488"/>
          </a:xfrm>
        </p:spPr>
        <p:txBody>
          <a:bodyPr anchor="ctr"/>
          <a:lstStyle>
            <a:lvl1pPr algn="ctr">
              <a:defRPr/>
            </a:lvl1pPr>
          </a:lstStyle>
          <a:p>
            <a:r>
              <a:rPr lang="en-US" smtClean="0"/>
              <a:t>Click icon to add table</a:t>
            </a:r>
            <a:endParaRPr lang="en-GB" dirty="0"/>
          </a:p>
        </p:txBody>
      </p:sp>
      <p:sp>
        <p:nvSpPr>
          <p:cNvPr id="15" name="Table Placeholder 12"/>
          <p:cNvSpPr>
            <a:spLocks noGrp="1"/>
          </p:cNvSpPr>
          <p:nvPr>
            <p:ph type="tbl" sz="quarter" idx="15"/>
          </p:nvPr>
        </p:nvSpPr>
        <p:spPr bwMode="gray">
          <a:xfrm>
            <a:off x="2289175" y="3716338"/>
            <a:ext cx="3600450"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7343775"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hart Placeholder 10"/>
          <p:cNvSpPr>
            <a:spLocks noGrp="1"/>
          </p:cNvSpPr>
          <p:nvPr>
            <p:ph type="chart" sz="quarter" idx="15"/>
          </p:nvPr>
        </p:nvSpPr>
        <p:spPr bwMode="gray">
          <a:xfrm>
            <a:off x="2289175" y="1196975"/>
            <a:ext cx="7343775" cy="2376488"/>
          </a:xfrm>
        </p:spPr>
        <p:txBody>
          <a:bodyPr anchor="ctr"/>
          <a:lstStyle>
            <a:lvl1pPr algn="ctr">
              <a:defRPr/>
            </a:lvl1pPr>
          </a:lstStyle>
          <a:p>
            <a:r>
              <a:rPr lang="en-US" smtClean="0"/>
              <a:t>Click icon to add chart</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8"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6"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6"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5"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30" name="Text Placeholder 29"/>
          <p:cNvSpPr>
            <a:spLocks noGrp="1"/>
          </p:cNvSpPr>
          <p:nvPr>
            <p:ph type="body" sz="quarter" idx="13"/>
          </p:nvPr>
        </p:nvSpPr>
        <p:spPr bwMode="gray">
          <a:xfrm>
            <a:off x="2289175"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14"/>
          </p:nvPr>
        </p:nvSpPr>
        <p:spPr bwMode="gray">
          <a:xfrm>
            <a:off x="4160838"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6034088"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7905750" y="1916113"/>
            <a:ext cx="17272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5"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17" name="Text Placeholder 20"/>
          <p:cNvSpPr>
            <a:spLocks noGrp="1"/>
          </p:cNvSpPr>
          <p:nvPr>
            <p:ph type="body" sz="quarter" idx="27"/>
          </p:nvPr>
        </p:nvSpPr>
        <p:spPr bwMode="gray">
          <a:xfrm>
            <a:off x="4160838"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8" name="Text Placeholder 20"/>
          <p:cNvSpPr>
            <a:spLocks noGrp="1"/>
          </p:cNvSpPr>
          <p:nvPr>
            <p:ph type="body" sz="quarter" idx="26"/>
          </p:nvPr>
        </p:nvSpPr>
        <p:spPr bwMode="gray">
          <a:xfrm>
            <a:off x="2289176" y="1196975"/>
            <a:ext cx="17272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0" name="Text Placeholder 20"/>
          <p:cNvSpPr>
            <a:spLocks noGrp="1"/>
          </p:cNvSpPr>
          <p:nvPr>
            <p:ph type="body" sz="quarter" idx="28"/>
          </p:nvPr>
        </p:nvSpPr>
        <p:spPr bwMode="gray">
          <a:xfrm>
            <a:off x="6032500"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1" name="Text Placeholder 20"/>
          <p:cNvSpPr>
            <a:spLocks noGrp="1"/>
          </p:cNvSpPr>
          <p:nvPr>
            <p:ph type="body" sz="quarter" idx="29"/>
          </p:nvPr>
        </p:nvSpPr>
        <p:spPr bwMode="gray">
          <a:xfrm>
            <a:off x="7905750" y="1196975"/>
            <a:ext cx="17272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31" name="Text Placeholder 30"/>
          <p:cNvSpPr>
            <a:spLocks noGrp="1"/>
          </p:cNvSpPr>
          <p:nvPr>
            <p:ph type="body" sz="quarter" idx="17"/>
          </p:nvPr>
        </p:nvSpPr>
        <p:spPr bwMode="gray">
          <a:xfrm>
            <a:off x="2289175"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0"/>
          <p:cNvSpPr>
            <a:spLocks noGrp="1"/>
          </p:cNvSpPr>
          <p:nvPr>
            <p:ph type="body" sz="quarter" idx="18"/>
          </p:nvPr>
        </p:nvSpPr>
        <p:spPr bwMode="gray">
          <a:xfrm>
            <a:off x="3783013"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0"/>
          <p:cNvSpPr>
            <a:spLocks noGrp="1"/>
          </p:cNvSpPr>
          <p:nvPr>
            <p:ph type="body" sz="quarter" idx="19"/>
          </p:nvPr>
        </p:nvSpPr>
        <p:spPr bwMode="gray">
          <a:xfrm>
            <a:off x="5276851"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0"/>
          <p:cNvSpPr>
            <a:spLocks noGrp="1"/>
          </p:cNvSpPr>
          <p:nvPr>
            <p:ph type="body" sz="quarter" idx="20"/>
          </p:nvPr>
        </p:nvSpPr>
        <p:spPr bwMode="gray">
          <a:xfrm>
            <a:off x="6770689"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30"/>
          <p:cNvSpPr>
            <a:spLocks noGrp="1"/>
          </p:cNvSpPr>
          <p:nvPr>
            <p:ph type="body" sz="quarter" idx="21"/>
          </p:nvPr>
        </p:nvSpPr>
        <p:spPr bwMode="gray">
          <a:xfrm>
            <a:off x="8264525" y="1916113"/>
            <a:ext cx="13684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20" name="Text Placeholder 20"/>
          <p:cNvSpPr>
            <a:spLocks noGrp="1"/>
          </p:cNvSpPr>
          <p:nvPr>
            <p:ph type="body" sz="quarter" idx="27"/>
          </p:nvPr>
        </p:nvSpPr>
        <p:spPr bwMode="gray">
          <a:xfrm>
            <a:off x="3783013"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1" name="Text Placeholder 20"/>
          <p:cNvSpPr>
            <a:spLocks noGrp="1"/>
          </p:cNvSpPr>
          <p:nvPr>
            <p:ph type="body" sz="quarter" idx="26"/>
          </p:nvPr>
        </p:nvSpPr>
        <p:spPr bwMode="gray">
          <a:xfrm>
            <a:off x="2289175" y="1196975"/>
            <a:ext cx="1367681"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5" name="Text Placeholder 20"/>
          <p:cNvSpPr>
            <a:spLocks noGrp="1"/>
          </p:cNvSpPr>
          <p:nvPr>
            <p:ph type="body" sz="quarter" idx="28"/>
          </p:nvPr>
        </p:nvSpPr>
        <p:spPr bwMode="gray">
          <a:xfrm>
            <a:off x="5276851"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29"/>
          </p:nvPr>
        </p:nvSpPr>
        <p:spPr bwMode="gray">
          <a:xfrm>
            <a:off x="6770689"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30"/>
          </p:nvPr>
        </p:nvSpPr>
        <p:spPr bwMode="gray">
          <a:xfrm>
            <a:off x="8264525" y="1196975"/>
            <a:ext cx="136768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rmAutofit/>
          </a:bodyPr>
          <a:lstStyle>
            <a:lvl1pPr marL="0" algn="ctr" defTabSz="914400" rtl="0" eaLnBrk="1" latinLnBrk="0" hangingPunct="1">
              <a:defRPr lang="en-US" sz="9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6149200" y="2425700"/>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41" name="AutoShape 17"/>
          <p:cNvSpPr>
            <a:spLocks noChangeArrowheads="1"/>
          </p:cNvSpPr>
          <p:nvPr userDrawn="1"/>
        </p:nvSpPr>
        <p:spPr bwMode="gray">
          <a:xfrm rot="2520000" flipH="1">
            <a:off x="6149200" y="443388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2" name="AutoShape 20"/>
          <p:cNvSpPr>
            <a:spLocks noChangeArrowheads="1"/>
          </p:cNvSpPr>
          <p:nvPr userDrawn="1"/>
        </p:nvSpPr>
        <p:spPr bwMode="gray">
          <a:xfrm rot="2520000">
            <a:off x="4152026" y="2425700"/>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4152026" y="443388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5362925" y="3324225"/>
            <a:ext cx="1184400"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2289175" y="1628775"/>
            <a:ext cx="2735833"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0"/>
          <p:cNvSpPr>
            <a:spLocks noGrp="1"/>
          </p:cNvSpPr>
          <p:nvPr>
            <p:ph type="body" sz="quarter" idx="23"/>
          </p:nvPr>
        </p:nvSpPr>
        <p:spPr bwMode="gray">
          <a:xfrm>
            <a:off x="2289175" y="4148137"/>
            <a:ext cx="2735833"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6897117" y="1628775"/>
            <a:ext cx="2735833"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6897117" y="4148137"/>
            <a:ext cx="2735833"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2289175" y="1196975"/>
            <a:ext cx="2735833"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6897117" y="1196975"/>
            <a:ext cx="2735833"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2289175" y="3716338"/>
            <a:ext cx="2735833"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6897117" y="3716338"/>
            <a:ext cx="2735833"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0"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utline">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1" name="Text Placeholder 20"/>
          <p:cNvSpPr>
            <a:spLocks noGrp="1"/>
          </p:cNvSpPr>
          <p:nvPr>
            <p:ph type="body" sz="quarter" idx="21"/>
          </p:nvPr>
        </p:nvSpPr>
        <p:spPr bwMode="gray">
          <a:xfrm>
            <a:off x="2289175" y="1628775"/>
            <a:ext cx="3600450"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6032500" y="1628775"/>
            <a:ext cx="3600450" cy="1944688"/>
          </a:xfrm>
          <a:solidFill>
            <a:schemeClr val="bg1"/>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2289175" y="4148137"/>
            <a:ext cx="3600450" cy="1944688"/>
          </a:xfrm>
          <a:solidFill>
            <a:srgbClr val="BFDEE4"/>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6032500" y="4148137"/>
            <a:ext cx="3600450" cy="1944688"/>
          </a:xfrm>
          <a:solidFill>
            <a:srgbClr val="BFDEE4"/>
          </a:solidFill>
          <a:ln>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2289175" y="1196975"/>
            <a:ext cx="3600450"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6032501" y="1196975"/>
            <a:ext cx="3600450"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2289175" y="3716338"/>
            <a:ext cx="3600450"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6032501" y="3716338"/>
            <a:ext cx="3600450" cy="359817"/>
          </a:xfrm>
          <a:solidFill>
            <a:srgbClr val="409DAD"/>
          </a:solidFill>
          <a:ln>
            <a:solidFill>
              <a:srgbClr val="409DAD"/>
            </a:solidFill>
          </a:ln>
        </p:spPr>
        <p:txBody>
          <a:bodyPr vert="horz" lIns="0" tIns="0" rIns="0" bIns="0" rtlCol="0" anchor="ctr" anchorCtr="1">
            <a:normAutofit/>
          </a:bodyPr>
          <a:lstStyle>
            <a:lvl1pPr>
              <a:defRPr lang="en-US" sz="9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5"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4808190" y="1196975"/>
            <a:ext cx="2305050" cy="2376488"/>
          </a:xfrm>
        </p:spPr>
        <p:txBody>
          <a:bodyPr anchor="ctr"/>
          <a:lstStyle>
            <a:lvl1pPr algn="ctr">
              <a:defRPr/>
            </a:lvl1pPr>
          </a:lstStyle>
          <a:p>
            <a:r>
              <a:rPr lang="en-US" smtClean="0"/>
              <a:t>Click icon to add chart</a:t>
            </a:r>
            <a:endParaRPr lang="en-GB" dirty="0"/>
          </a:p>
        </p:txBody>
      </p:sp>
      <p:sp>
        <p:nvSpPr>
          <p:cNvPr id="28" name="Text Placeholder 17"/>
          <p:cNvSpPr>
            <a:spLocks noGrp="1"/>
          </p:cNvSpPr>
          <p:nvPr>
            <p:ph type="body" sz="quarter" idx="20"/>
          </p:nvPr>
        </p:nvSpPr>
        <p:spPr bwMode="gray">
          <a:xfrm>
            <a:off x="7329165"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Chart Placeholder 31"/>
          <p:cNvSpPr>
            <a:spLocks noGrp="1"/>
          </p:cNvSpPr>
          <p:nvPr>
            <p:ph type="chart" sz="quarter" idx="21"/>
          </p:nvPr>
        </p:nvSpPr>
        <p:spPr bwMode="gray">
          <a:xfrm>
            <a:off x="7327900" y="1196975"/>
            <a:ext cx="2305050" cy="2376488"/>
          </a:xfrm>
        </p:spPr>
        <p:txBody>
          <a:bodyPr anchor="ctr"/>
          <a:lstStyle>
            <a:lvl1pPr algn="ctr">
              <a:defRPr/>
            </a:lvl1pPr>
          </a:lstStyle>
          <a:p>
            <a:r>
              <a:rPr lang="en-US" smtClean="0"/>
              <a:t>Click icon to add chart</a:t>
            </a:r>
            <a:endParaRPr lang="en-GB" dirty="0"/>
          </a:p>
        </p:txBody>
      </p:sp>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2303785"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2289175"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7"/>
          <p:cNvSpPr>
            <a:spLocks noGrp="1"/>
          </p:cNvSpPr>
          <p:nvPr>
            <p:ph type="body" sz="quarter" idx="18"/>
          </p:nvPr>
        </p:nvSpPr>
        <p:spPr bwMode="gray">
          <a:xfrm>
            <a:off x="4809170" y="3716338"/>
            <a:ext cx="230378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4"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289175" y="6421438"/>
            <a:ext cx="1727200"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273050" y="6421438"/>
            <a:ext cx="1727200" cy="17591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5" name="Text Placeholder 4"/>
          <p:cNvSpPr>
            <a:spLocks noGrp="1"/>
          </p:cNvSpPr>
          <p:nvPr>
            <p:ph type="body" sz="quarter" idx="10"/>
          </p:nvPr>
        </p:nvSpPr>
        <p:spPr bwMode="gray">
          <a:xfrm>
            <a:off x="273051" y="1557338"/>
            <a:ext cx="4607941" cy="4535487"/>
          </a:xfrm>
        </p:spPr>
        <p:txBody>
          <a:bodyPr/>
          <a:lstStyle>
            <a:lvl1pPr>
              <a:tabLst>
                <a:tab pos="4572000" algn="r"/>
              </a:tabLst>
              <a:defRPr>
                <a:solidFill>
                  <a:schemeClr val="tx1"/>
                </a:solidFill>
                <a:latin typeface="Times New Roman" pitchFamily="18" charset="0"/>
                <a:cs typeface="Times New Roman" pitchFamily="18" charset="0"/>
              </a:defRPr>
            </a:lvl1pPr>
            <a:lvl2pPr>
              <a:tabLst>
                <a:tab pos="4572000" algn="r"/>
              </a:tabLst>
              <a:defRPr>
                <a:solidFill>
                  <a:schemeClr val="tx1"/>
                </a:solidFill>
                <a:latin typeface="Times New Roman" pitchFamily="18" charset="0"/>
                <a:cs typeface="Times New Roman" pitchFamily="18" charset="0"/>
              </a:defRPr>
            </a:lvl2pPr>
            <a:lvl3pPr>
              <a:buClrTx/>
              <a:tabLst>
                <a:tab pos="4572000" algn="r"/>
              </a:tabLst>
              <a:defRPr>
                <a:solidFill>
                  <a:schemeClr val="tx1"/>
                </a:solidFill>
                <a:latin typeface="Times New Roman" pitchFamily="18" charset="0"/>
                <a:cs typeface="Times New Roman" pitchFamily="18" charset="0"/>
              </a:defRPr>
            </a:lvl3pPr>
            <a:lvl4pPr>
              <a:buClrTx/>
              <a:tabLst>
                <a:tab pos="4572000" algn="r"/>
              </a:tabLst>
              <a:defRPr>
                <a:solidFill>
                  <a:schemeClr val="tx1"/>
                </a:solidFill>
                <a:latin typeface="Times New Roman" pitchFamily="18" charset="0"/>
                <a:cs typeface="Times New Roman" pitchFamily="18" charset="0"/>
              </a:defRPr>
            </a:lvl4pPr>
            <a:lvl5pPr>
              <a:buClrTx/>
              <a:tabLst>
                <a:tab pos="4572000" algn="r"/>
              </a:tabLst>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4"/>
          <p:cNvSpPr>
            <a:spLocks noGrp="1"/>
          </p:cNvSpPr>
          <p:nvPr>
            <p:ph type="body" sz="quarter" idx="11"/>
          </p:nvPr>
        </p:nvSpPr>
        <p:spPr bwMode="gray">
          <a:xfrm>
            <a:off x="5169024" y="1557338"/>
            <a:ext cx="4455989" cy="4535487"/>
          </a:xfrm>
          <a:ln>
            <a:solidFill>
              <a:schemeClr val="bg2"/>
            </a:solidFill>
          </a:ln>
        </p:spPr>
        <p:txBody>
          <a:bodyPr lIns="72000" tIns="72000" rIns="72000" bIns="72000">
            <a:normAutofit/>
          </a:bodyPr>
          <a:lstStyle>
            <a:lvl1pPr>
              <a:lnSpc>
                <a:spcPct val="100000"/>
              </a:lnSpc>
              <a:spcBef>
                <a:spcPts val="400"/>
              </a:spcBef>
              <a:defRPr sz="700">
                <a:solidFill>
                  <a:srgbClr val="00338D"/>
                </a:solidFill>
                <a:latin typeface="+mn-lt"/>
                <a:cs typeface="Times New Roman" pitchFamily="18" charset="0"/>
              </a:defRPr>
            </a:lvl1pPr>
            <a:lvl2pPr>
              <a:lnSpc>
                <a:spcPct val="100000"/>
              </a:lnSpc>
              <a:spcBef>
                <a:spcPts val="400"/>
              </a:spcBef>
              <a:defRPr sz="700">
                <a:solidFill>
                  <a:srgbClr val="00338D"/>
                </a:solidFill>
                <a:latin typeface="+mn-lt"/>
                <a:cs typeface="Times New Roman" pitchFamily="18" charset="0"/>
              </a:defRPr>
            </a:lvl2pPr>
            <a:lvl3pPr>
              <a:lnSpc>
                <a:spcPct val="100000"/>
              </a:lnSpc>
              <a:spcBef>
                <a:spcPts val="400"/>
              </a:spcBef>
              <a:buClrTx/>
              <a:defRPr sz="700">
                <a:solidFill>
                  <a:srgbClr val="00338D"/>
                </a:solidFill>
                <a:latin typeface="+mn-lt"/>
                <a:cs typeface="Times New Roman" pitchFamily="18" charset="0"/>
              </a:defRPr>
            </a:lvl3pPr>
            <a:lvl4pPr>
              <a:lnSpc>
                <a:spcPct val="100000"/>
              </a:lnSpc>
              <a:spcBef>
                <a:spcPts val="400"/>
              </a:spcBef>
              <a:buClrTx/>
              <a:defRPr sz="700">
                <a:solidFill>
                  <a:srgbClr val="00338D"/>
                </a:solidFill>
                <a:latin typeface="+mn-lt"/>
                <a:cs typeface="Times New Roman" pitchFamily="18" charset="0"/>
              </a:defRPr>
            </a:lvl4pPr>
            <a:lvl5pPr>
              <a:lnSpc>
                <a:spcPct val="100000"/>
              </a:lnSpc>
              <a:spcBef>
                <a:spcPts val="400"/>
              </a:spcBef>
              <a:buClrTx/>
              <a:defRPr sz="700">
                <a:solidFill>
                  <a:srgbClr val="00338D"/>
                </a:solidFill>
                <a:latin typeface="+mn-lt"/>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2" name="Group 18"/>
          <p:cNvGrpSpPr/>
          <p:nvPr userDrawn="1"/>
        </p:nvGrpSpPr>
        <p:grpSpPr bwMode="gray">
          <a:xfrm>
            <a:off x="175518" y="0"/>
            <a:ext cx="963613"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4"/>
          <p:cNvSpPr>
            <a:spLocks noGrp="1"/>
          </p:cNvSpPr>
          <p:nvPr userDrawn="1">
            <p:ph type="body" sz="quarter" idx="13" hasCustomPrompt="1"/>
          </p:nvPr>
        </p:nvSpPr>
        <p:spPr bwMode="gray">
          <a:xfrm>
            <a:off x="2527226" y="548680"/>
            <a:ext cx="1345654" cy="504825"/>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Tel</a:t>
            </a:r>
            <a:endParaRPr lang="en-GB" dirty="0"/>
          </a:p>
        </p:txBody>
      </p:sp>
      <p:sp>
        <p:nvSpPr>
          <p:cNvPr id="29" name="Text Placeholder 4"/>
          <p:cNvSpPr>
            <a:spLocks noGrp="1"/>
          </p:cNvSpPr>
          <p:nvPr userDrawn="1">
            <p:ph type="body" sz="quarter" idx="12" hasCustomPrompt="1"/>
          </p:nvPr>
        </p:nvSpPr>
        <p:spPr bwMode="gray">
          <a:xfrm>
            <a:off x="1136576" y="548680"/>
            <a:ext cx="1390650" cy="504825"/>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address</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ppendix Title and Content">
    <p:spTree>
      <p:nvGrpSpPr>
        <p:cNvPr id="1" name=""/>
        <p:cNvGrpSpPr/>
        <p:nvPr/>
      </p:nvGrpSpPr>
      <p:grpSpPr>
        <a:xfrm>
          <a:off x="0" y="0"/>
          <a:ext cx="0" cy="0"/>
          <a:chOff x="0" y="0"/>
          <a:chExt cx="0" cy="0"/>
        </a:xfrm>
      </p:grpSpPr>
      <p:grpSp>
        <p:nvGrpSpPr>
          <p:cNvPr id="25" name="Group 24"/>
          <p:cNvGrpSpPr/>
          <p:nvPr userDrawn="1"/>
        </p:nvGrpSpPr>
        <p:grpSpPr bwMode="gray">
          <a:xfrm>
            <a:off x="269875" y="1193800"/>
            <a:ext cx="9363075" cy="4896000"/>
            <a:chOff x="269875" y="1193800"/>
            <a:chExt cx="9363075" cy="4896000"/>
          </a:xfrm>
        </p:grpSpPr>
        <p:grpSp>
          <p:nvGrpSpPr>
            <p:cNvPr id="26"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34" name="Text Placeholder 33"/>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userDrawn="1">
            <p:ph type="title"/>
          </p:nvPr>
        </p:nvSpPr>
        <p:spPr bwMode="gray"/>
        <p:txBody>
          <a:bodyPr/>
          <a:lstStyle/>
          <a:p>
            <a:r>
              <a:rPr lang="en-US" smtClean="0"/>
              <a:t>Click to edit Master title style</a:t>
            </a:r>
            <a:endParaRPr lang="en-GB"/>
          </a:p>
        </p:txBody>
      </p:sp>
      <p:sp>
        <p:nvSpPr>
          <p:cNvPr id="19"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Appendix Title and Two Columns">
    <p:spTree>
      <p:nvGrpSpPr>
        <p:cNvPr id="1" name=""/>
        <p:cNvGrpSpPr/>
        <p:nvPr/>
      </p:nvGrpSpPr>
      <p:grpSpPr>
        <a:xfrm>
          <a:off x="0" y="0"/>
          <a:ext cx="0" cy="0"/>
          <a:chOff x="0" y="0"/>
          <a:chExt cx="0" cy="0"/>
        </a:xfrm>
      </p:grpSpPr>
      <p:grpSp>
        <p:nvGrpSpPr>
          <p:cNvPr id="24" name="Group 23"/>
          <p:cNvGrpSpPr/>
          <p:nvPr userDrawn="1"/>
        </p:nvGrpSpPr>
        <p:grpSpPr bwMode="gray">
          <a:xfrm>
            <a:off x="269875" y="1193800"/>
            <a:ext cx="9363075" cy="4896000"/>
            <a:chOff x="269875" y="1193800"/>
            <a:chExt cx="9363075" cy="4896000"/>
          </a:xfrm>
        </p:grpSpPr>
        <p:grpSp>
          <p:nvGrpSpPr>
            <p:cNvPr id="11"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29" name="Text Placeholder 33"/>
          <p:cNvSpPr>
            <a:spLocks noGrp="1"/>
          </p:cNvSpPr>
          <p:nvPr>
            <p:ph type="body" sz="quarter" idx="11"/>
          </p:nvPr>
        </p:nvSpPr>
        <p:spPr bwMode="gray">
          <a:xfrm>
            <a:off x="5024438" y="1196752"/>
            <a:ext cx="4608512" cy="48960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22"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33"/>
          <p:cNvSpPr>
            <a:spLocks noGrp="1"/>
          </p:cNvSpPr>
          <p:nvPr>
            <p:ph type="body" sz="quarter" idx="10"/>
          </p:nvPr>
        </p:nvSpPr>
        <p:spPr bwMode="gray">
          <a:xfrm>
            <a:off x="272480" y="1196752"/>
            <a:ext cx="4608512" cy="48960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6"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grpSp>
        <p:nvGrpSpPr>
          <p:cNvPr id="23" name="Group 22"/>
          <p:cNvGrpSpPr/>
          <p:nvPr userDrawn="1"/>
        </p:nvGrpSpPr>
        <p:grpSpPr bwMode="gray">
          <a:xfrm>
            <a:off x="269875" y="1193800"/>
            <a:ext cx="9363075" cy="4896000"/>
            <a:chOff x="269875" y="1193800"/>
            <a:chExt cx="9363075" cy="4896000"/>
          </a:xfrm>
        </p:grpSpPr>
        <p:grpSp>
          <p:nvGrpSpPr>
            <p:cNvPr id="2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269875" y="1193800"/>
            <a:ext cx="9363075"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a:r>
                <a:rPr lang="en-GB" sz="700" dirty="0" smtClean="0">
                  <a:solidFill>
                    <a:srgbClr val="C84E00"/>
                  </a:solidFill>
                </a:rPr>
                <a:t>Appendix</a:t>
              </a:r>
              <a:r>
                <a:rPr lang="en-GB" sz="700" baseline="0" dirty="0" smtClean="0">
                  <a:solidFill>
                    <a:srgbClr val="C84E00"/>
                  </a:solidFill>
                </a:rPr>
                <a:t> layout grid: to remove go to slide Master select Grid object and delete</a:t>
              </a:r>
              <a:endParaRPr lang="en-GB" sz="700" dirty="0">
                <a:solidFill>
                  <a:srgbClr val="C84E00"/>
                </a:solidFil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72480" y="1196975"/>
            <a:ext cx="936047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sp>
        <p:nvSpPr>
          <p:cNvPr id="7" name="Freeform 16"/>
          <p:cNvSpPr>
            <a:spLocks/>
          </p:cNvSpPr>
          <p:nvPr/>
        </p:nvSpPr>
        <p:spPr bwMode="gray">
          <a:xfrm>
            <a:off x="0" y="549275"/>
            <a:ext cx="5313363"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528392"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776536" y="4005064"/>
            <a:ext cx="3168352"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Divider 2">
    <p:bg>
      <p:bgPr>
        <a:solidFill>
          <a:schemeClr val="bg1"/>
        </a:solidFill>
        <a:effectLst/>
      </p:bgPr>
    </p:bg>
    <p:spTree>
      <p:nvGrpSpPr>
        <p:cNvPr id="1" name=""/>
        <p:cNvGrpSpPr/>
        <p:nvPr/>
      </p:nvGrpSpPr>
      <p:grpSpPr>
        <a:xfrm>
          <a:off x="0" y="0"/>
          <a:ext cx="0" cy="0"/>
          <a:chOff x="0" y="0"/>
          <a:chExt cx="0" cy="0"/>
        </a:xfrm>
      </p:grpSpPr>
      <p:grpSp>
        <p:nvGrpSpPr>
          <p:cNvPr id="21" name="Group 20"/>
          <p:cNvGrpSpPr/>
          <p:nvPr userDrawn="1"/>
        </p:nvGrpSpPr>
        <p:grpSpPr bwMode="gray">
          <a:xfrm>
            <a:off x="-11112" y="-1"/>
            <a:ext cx="9917112"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1" name="Title 10"/>
          <p:cNvSpPr>
            <a:spLocks noGrp="1"/>
          </p:cNvSpPr>
          <p:nvPr userDrawn="1">
            <p:ph type="title"/>
          </p:nvPr>
        </p:nvSpPr>
        <p:spPr bwMode="gray">
          <a:xfrm>
            <a:off x="5025008" y="2492896"/>
            <a:ext cx="4535608" cy="2232248"/>
          </a:xfrm>
          <a:noFill/>
          <a:ln w="9525">
            <a:noFill/>
            <a:miter lim="800000"/>
            <a:headEnd/>
            <a:tailEnd/>
          </a:ln>
        </p:spPr>
        <p:txBody>
          <a:bodyPr vert="horz" wrap="square" lIns="0" tIns="0" rIns="0" bIns="0" numCol="1" rtlCol="0" anchor="t" anchorCtr="0" compatLnSpc="1">
            <a:prstTxWarp prst="textNoShape">
              <a:avLst/>
            </a:prstTxWarp>
            <a:normAutofit/>
          </a:bodyPr>
          <a:lstStyle>
            <a:lvl1pPr algn="r" defTabSz="914400" rtl="0" eaLnBrk="1" fontAlgn="base" latinLnBrk="0" hangingPunct="1">
              <a:spcBef>
                <a:spcPct val="40000"/>
              </a:spcBef>
              <a:spcAft>
                <a:spcPct val="0"/>
              </a:spcAft>
              <a:buNone/>
              <a:defRPr lang="en-GB" sz="3000" b="1" kern="1200" noProof="0"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16" name="Text Placeholder 15"/>
          <p:cNvSpPr>
            <a:spLocks noGrp="1"/>
          </p:cNvSpPr>
          <p:nvPr userDrawn="1">
            <p:ph type="body" sz="quarter" idx="10"/>
          </p:nvPr>
        </p:nvSpPr>
        <p:spPr bwMode="gray">
          <a:xfrm>
            <a:off x="5024438" y="5013325"/>
            <a:ext cx="4537075" cy="1511300"/>
          </a:xfrm>
          <a:noFill/>
          <a:ln w="9525">
            <a:noFill/>
            <a:miter lim="800000"/>
            <a:headEnd/>
            <a:tailEnd/>
          </a:ln>
        </p:spPr>
        <p:txBody>
          <a:bodyPr vert="horz" wrap="square" lIns="0" tIns="0" rIns="0" bIns="0" numCol="1" rtlCol="0" anchor="t" anchorCtr="0" compatLnSpc="1">
            <a:prstTxWarp prst="textNoShape">
              <a:avLst/>
            </a:prstTxWarp>
            <a:normAutofit/>
          </a:bodyPr>
          <a:lstStyle>
            <a:lvl1pPr algn="r">
              <a:defRPr lang="en-US" sz="1200" b="0" kern="1200" noProof="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r" defTabSz="914400" rtl="0" eaLnBrk="1" fontAlgn="base" latinLnBrk="0" hangingPunct="1">
              <a:lnSpc>
                <a:spcPct val="110000"/>
              </a:lnSpc>
              <a:spcBef>
                <a:spcPts val="600"/>
              </a:spcBef>
              <a:spcAft>
                <a:spcPct val="0"/>
              </a:spcAft>
              <a:buFont typeface="Arial" pitchFamily="34" charset="0"/>
              <a:buNone/>
            </a:pPr>
            <a:r>
              <a:rPr lang="en-US" smtClean="0"/>
              <a:t>Click to edit Master text styles</a:t>
            </a:r>
          </a:p>
        </p:txBody>
      </p:sp>
      <p:sp>
        <p:nvSpPr>
          <p:cNvPr id="1031" name="Freeform 7"/>
          <p:cNvSpPr>
            <a:spLocks/>
          </p:cNvSpPr>
          <p:nvPr userDrawn="1"/>
        </p:nvSpPr>
        <p:spPr bwMode="auto">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userDrawn="1"/>
        </p:nvSpPr>
        <p:spPr bwMode="auto">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userDrawn="1"/>
        </p:nvSpPr>
        <p:spPr bwMode="auto">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4" name="Freeform 41"/>
          <p:cNvSpPr>
            <a:spLocks/>
          </p:cNvSpPr>
          <p:nvPr userDrawn="1"/>
        </p:nvSpPr>
        <p:spPr bwMode="gray">
          <a:xfrm>
            <a:off x="0" y="0"/>
            <a:ext cx="5224463"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hasCustomPrompt="1"/>
          </p:nvPr>
        </p:nvSpPr>
        <p:spPr bwMode="gray">
          <a:xfrm>
            <a:off x="344488" y="1556792"/>
            <a:ext cx="3816424"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Thank you!</a:t>
            </a:r>
            <a:endParaRPr lang="en-GB" dirty="0"/>
          </a:p>
        </p:txBody>
      </p:sp>
      <p:sp>
        <p:nvSpPr>
          <p:cNvPr id="7" name="Text Placeholder 16"/>
          <p:cNvSpPr>
            <a:spLocks noGrp="1"/>
          </p:cNvSpPr>
          <p:nvPr>
            <p:ph type="body" sz="quarter" idx="10" hasCustomPrompt="1"/>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r>
              <a:rPr lang="en-GB" dirty="0" smtClean="0"/>
              <a:t>Presentation by Name Surname</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Disclaim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1257"/>
            <a:ext cx="9921552" cy="6886641"/>
          </a:xfrm>
          <a:prstGeom prst="rect">
            <a:avLst/>
          </a:prstGeom>
        </p:spPr>
      </p:pic>
      <p:sp>
        <p:nvSpPr>
          <p:cNvPr id="1030" name="Freeform 6"/>
          <p:cNvSpPr>
            <a:spLocks/>
          </p:cNvSpPr>
          <p:nvPr userDrawn="1"/>
        </p:nvSpPr>
        <p:spPr bwMode="gray">
          <a:xfrm>
            <a:off x="-1588" y="0"/>
            <a:ext cx="5245101"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8" name="Text Placeholder 4"/>
          <p:cNvSpPr>
            <a:spLocks noGrp="1"/>
          </p:cNvSpPr>
          <p:nvPr>
            <p:ph type="body" sz="quarter" idx="10"/>
          </p:nvPr>
        </p:nvSpPr>
        <p:spPr bwMode="gray">
          <a:xfrm>
            <a:off x="273050" y="3686630"/>
            <a:ext cx="3950607" cy="2406196"/>
          </a:xfrm>
          <a:prstGeom prst="rect">
            <a:avLst/>
          </a:prstGeom>
          <a:noFill/>
          <a:ln w="9525">
            <a:noFill/>
            <a:miter lim="800000"/>
            <a:headEnd/>
            <a:tailEnd/>
          </a:ln>
        </p:spPr>
        <p:txBody>
          <a:bodyPr anchor="b">
            <a:normAutofit/>
          </a:bodyPr>
          <a:lstStyle>
            <a:lvl1pPr>
              <a:defRPr lang="en-US" sz="900" b="0" dirty="0" smtClean="0">
                <a:solidFill>
                  <a:schemeClr val="tx1"/>
                </a:solidFill>
                <a:latin typeface="+mn-lt"/>
                <a:ea typeface="+mn-ea"/>
                <a:cs typeface="+mn-cs"/>
              </a:defRPr>
            </a:lvl1pPr>
          </a:lstStyle>
          <a:p>
            <a:pPr lvl="0"/>
            <a:r>
              <a:rPr lang="en-US" smtClean="0"/>
              <a:t>Click to edit Master text styles</a:t>
            </a:r>
          </a:p>
        </p:txBody>
      </p:sp>
      <p:pic>
        <p:nvPicPr>
          <p:cNvPr id="7" name="Picture 2"/>
          <p:cNvPicPr>
            <a:picLocks noChangeAspect="1" noChangeArrowheads="1"/>
          </p:cNvPicPr>
          <p:nvPr userDrawn="1"/>
        </p:nvPicPr>
        <p:blipFill>
          <a:blip r:embed="rId4" cstate="print"/>
          <a:srcRect/>
          <a:stretch>
            <a:fillRect/>
          </a:stretch>
        </p:blipFill>
        <p:spPr bwMode="auto">
          <a:xfrm>
            <a:off x="107504" y="0"/>
            <a:ext cx="2856913" cy="1549340"/>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73051" y="1557338"/>
            <a:ext cx="4607941" cy="4535487"/>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4"/>
          <p:cNvSpPr>
            <a:spLocks noGrp="1"/>
          </p:cNvSpPr>
          <p:nvPr>
            <p:ph type="body" sz="quarter" idx="11"/>
          </p:nvPr>
        </p:nvSpPr>
        <p:spPr bwMode="gray">
          <a:xfrm>
            <a:off x="5169024" y="1557338"/>
            <a:ext cx="4457576" cy="4535487"/>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4"/>
          <p:cNvSpPr>
            <a:spLocks noGrp="1"/>
          </p:cNvSpPr>
          <p:nvPr>
            <p:ph type="body" sz="quarter" idx="12"/>
          </p:nvPr>
        </p:nvSpPr>
        <p:spPr bwMode="gray">
          <a:xfrm>
            <a:off x="5457056" y="548680"/>
            <a:ext cx="4175894" cy="503584"/>
          </a:xfrm>
        </p:spPr>
        <p:txBody>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grpSp>
        <p:nvGrpSpPr>
          <p:cNvPr id="2" name="Group 11"/>
          <p:cNvGrpSpPr/>
          <p:nvPr userDrawn="1"/>
        </p:nvGrpSpPr>
        <p:grpSpPr bwMode="gray">
          <a:xfrm>
            <a:off x="175518" y="0"/>
            <a:ext cx="963613" cy="695325"/>
            <a:chOff x="175518" y="0"/>
            <a:chExt cx="963613" cy="695325"/>
          </a:xfrm>
        </p:grpSpPr>
        <p:sp>
          <p:nvSpPr>
            <p:cNvPr id="13"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9628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6" name="Title 5"/>
          <p:cNvSpPr>
            <a:spLocks noGrp="1"/>
          </p:cNvSpPr>
          <p:nvPr>
            <p:ph type="title"/>
          </p:nvPr>
        </p:nvSpPr>
        <p:spPr bwMode="gray">
          <a:xfrm>
            <a:off x="2288704" y="116632"/>
            <a:ext cx="7344246" cy="576064"/>
          </a:xfrm>
        </p:spPr>
        <p:txBody>
          <a:bodyPr/>
          <a:lstStyle/>
          <a:p>
            <a:r>
              <a:rPr lang="en-US" smtClean="0"/>
              <a:t>Click to edit Master title style</a:t>
            </a:r>
            <a:endParaRPr lang="en-GB" dirty="0"/>
          </a:p>
        </p:txBody>
      </p:sp>
      <p:sp>
        <p:nvSpPr>
          <p:cNvPr id="23"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2"/>
          </p:nvPr>
        </p:nvSpPr>
        <p:spPr bwMode="gray">
          <a:xfrm>
            <a:off x="2289175" y="1196975"/>
            <a:ext cx="7343775"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73050" y="1195200"/>
            <a:ext cx="1727200"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grpSp>
        <p:nvGrpSpPr>
          <p:cNvPr id="2" name="Group 9"/>
          <p:cNvGrpSpPr/>
          <p:nvPr userDrawn="1"/>
        </p:nvGrpSpPr>
        <p:grpSpPr bwMode="gray">
          <a:xfrm>
            <a:off x="0" y="904875"/>
            <a:ext cx="9896475"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mn-ea"/>
                  <a:cs typeface="Arial" charset="0"/>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Arial" charset="0"/>
                  <a:ea typeface="+mn-ea"/>
                  <a:cs typeface="Arial" charset="0"/>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Text Placeholder 13"/>
          <p:cNvSpPr>
            <a:spLocks noGrp="1"/>
          </p:cNvSpPr>
          <p:nvPr>
            <p:ph type="body" sz="quarter" idx="13"/>
          </p:nvPr>
        </p:nvSpPr>
        <p:spPr bwMode="gray">
          <a:xfrm>
            <a:off x="2289175"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6032500"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289175"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6032500"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Freeform 27"/>
          <p:cNvSpPr>
            <a:spLocks/>
          </p:cNvSpPr>
          <p:nvPr/>
        </p:nvSpPr>
        <p:spPr bwMode="gray">
          <a:xfrm>
            <a:off x="0" y="-1588"/>
            <a:ext cx="2270125"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defRPr/>
            </a:pPr>
            <a:endParaRPr lang="en-GB" dirty="0">
              <a:latin typeface="+mn-lt"/>
            </a:endParaRPr>
          </a:p>
        </p:txBody>
      </p:sp>
      <p:sp>
        <p:nvSpPr>
          <p:cNvPr id="55" name="Title Placeholder 54"/>
          <p:cNvSpPr>
            <a:spLocks noGrp="1"/>
          </p:cNvSpPr>
          <p:nvPr>
            <p:ph type="title"/>
          </p:nvPr>
        </p:nvSpPr>
        <p:spPr bwMode="gray">
          <a:xfrm>
            <a:off x="2288704" y="116632"/>
            <a:ext cx="7344246" cy="576064"/>
          </a:xfrm>
          <a:prstGeom prst="rect">
            <a:avLst/>
          </a:prstGeom>
        </p:spPr>
        <p:txBody>
          <a:bodyPr vert="horz" lIns="0" tIns="0" rIns="0" bIns="0" rtlCol="0" anchor="b" anchorCtr="0">
            <a:normAutofit/>
          </a:bodyPr>
          <a:lstStyle/>
          <a:p>
            <a:pPr lvl="0"/>
            <a:r>
              <a:rPr lang="en-US" smtClean="0"/>
              <a:t>Click to edit Master title style</a:t>
            </a:r>
            <a:endParaRPr lang="en-GB" dirty="0"/>
          </a:p>
        </p:txBody>
      </p:sp>
      <p:sp>
        <p:nvSpPr>
          <p:cNvPr id="59" name="Rectangle 58"/>
          <p:cNvSpPr/>
          <p:nvPr/>
        </p:nvSpPr>
        <p:spPr bwMode="gray">
          <a:xfrm>
            <a:off x="913060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grpSp>
        <p:nvGrpSpPr>
          <p:cNvPr id="2" name="Group 26"/>
          <p:cNvGrpSpPr>
            <a:grpSpLocks/>
          </p:cNvGrpSpPr>
          <p:nvPr userDrawn="1"/>
        </p:nvGrpSpPr>
        <p:grpSpPr bwMode="gray">
          <a:xfrm>
            <a:off x="107950" y="0"/>
            <a:ext cx="1258888"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endParaRPr lang="en-GB" dirty="0"/>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endParaRPr lang="en-GB" dirty="0"/>
            </a:p>
          </p:txBody>
        </p:sp>
      </p:grpSp>
      <p:sp>
        <p:nvSpPr>
          <p:cNvPr id="58" name="Text Box 8"/>
          <p:cNvSpPr txBox="1">
            <a:spLocks noChangeArrowheads="1"/>
          </p:cNvSpPr>
          <p:nvPr>
            <p:custDataLst>
              <p:tags r:id="rId62"/>
            </p:custDataLst>
          </p:nvPr>
        </p:nvSpPr>
        <p:spPr bwMode="gray">
          <a:xfrm>
            <a:off x="272480" y="6381328"/>
            <a:ext cx="6120680" cy="257369"/>
          </a:xfrm>
          <a:prstGeom prst="rect">
            <a:avLst/>
          </a:prstGeom>
          <a:noFill/>
          <a:ln w="9525">
            <a:noFill/>
            <a:miter lim="800000"/>
            <a:headEnd/>
            <a:tailEnd/>
          </a:ln>
          <a:effectLst/>
        </p:spPr>
        <p:txBody>
          <a:bodyPr wrap="square" lIns="0" tIns="72000" rIns="0" bIns="0">
            <a:spAutoFit/>
          </a:bodyPr>
          <a:lstStyle/>
          <a:p>
            <a:pPr algn="l">
              <a:spcBef>
                <a:spcPct val="40000"/>
              </a:spcBef>
            </a:pPr>
            <a:r>
              <a:rPr lang="en-US" sz="600" smtClean="0">
                <a:solidFill>
                  <a:srgbClr val="00338D"/>
                </a:solidFill>
                <a:latin typeface="Arial"/>
              </a:rPr>
              <a:t>© 2015 KPMG Česká republika, s.r.o., a Czech limited liability company and a member firm of the KPMG network of independent member firms affiliated with KPMG International Cooperative (“KPMG International“), a Swiss entity. All rights reserved. Printed in the Czech Republic.</a:t>
            </a:r>
            <a:endParaRPr lang="en-GB" sz="600" dirty="0">
              <a:solidFill>
                <a:srgbClr val="00338D"/>
              </a:solidFill>
              <a:latin typeface="Arial"/>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786" r:id="rId31"/>
    <p:sldLayoutId id="2147483787" r:id="rId32"/>
    <p:sldLayoutId id="2147483791" r:id="rId33"/>
    <p:sldLayoutId id="2147483803" r:id="rId34"/>
    <p:sldLayoutId id="2147483804" r:id="rId35"/>
    <p:sldLayoutId id="2147483775" r:id="rId36"/>
    <p:sldLayoutId id="2147483776" r:id="rId37"/>
    <p:sldLayoutId id="2147483792" r:id="rId38"/>
    <p:sldLayoutId id="2147483793" r:id="rId39"/>
    <p:sldLayoutId id="2147483794" r:id="rId40"/>
    <p:sldLayoutId id="2147483785" r:id="rId41"/>
    <p:sldLayoutId id="2147483799" r:id="rId42"/>
    <p:sldLayoutId id="2147483777" r:id="rId43"/>
    <p:sldLayoutId id="2147483778" r:id="rId44"/>
    <p:sldLayoutId id="2147483797" r:id="rId45"/>
    <p:sldLayoutId id="2147483798" r:id="rId46"/>
    <p:sldLayoutId id="2147483795" r:id="rId47"/>
    <p:sldLayoutId id="2147483796" r:id="rId48"/>
    <p:sldLayoutId id="2147483800" r:id="rId49"/>
    <p:sldLayoutId id="2147483788" r:id="rId50"/>
    <p:sldLayoutId id="2147483789" r:id="rId51"/>
    <p:sldLayoutId id="2147483790" r:id="rId52"/>
    <p:sldLayoutId id="2147483801" r:id="rId53"/>
    <p:sldLayoutId id="2147483802" r:id="rId54"/>
    <p:sldLayoutId id="2147483808" r:id="rId55"/>
    <p:sldLayoutId id="2147483807" r:id="rId56"/>
    <p:sldLayoutId id="2147483805" r:id="rId57"/>
    <p:sldLayoutId id="2147483810" r:id="rId58"/>
    <p:sldLayoutId id="2147483809" r:id="rId59"/>
    <p:sldLayoutId id="2147483849" r:id="rId60"/>
  </p:sldLayoutIdLst>
  <p:txStyles>
    <p:title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file:///\\czprgfsr04\Mc16\Private\CLIENTS\PROJECTS\PFOSS16_Praha_fotbal_system\Working_Papers\BRI\Dotaznik_tracker_08_12_2015.xlsx!grafy!%5bDotaznik_tracker_08_12_2015.xlsx%5dgrafy%20Chart%2012" TargetMode="External"/><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file:///\\czprgfsr04\Mc16\Private\CLIENTS\PROJECTS\PFOSS16_Praha_fotbal_system\Working_Papers\BRI\Dotaznik_tracker_08_12_2015.xlsx!grafy!%5bDotaznik_tracker_08_12_2015.xlsx%5dgrafy%20Chart%209" TargetMode="Externa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file:///\\czprgfsr04\Mc16\Private\CLIENTS\PROJECTS\PFOSS16_Praha_fotbal_system\Working_Papers\BRI\Dotaznik_tracker_08_12_2015.xlsx!grafy!%5bDotaznik_tracker_08_12_2015.xlsx%5dgrafy%20Chart%201" TargetMode="External"/><Relationship Id="rId7" Type="http://schemas.openxmlformats.org/officeDocument/2006/relationships/oleObject" Target="file:///\\czprgfsr04\Mc16\Private\CLIENTS\PROJECTS\PFOSS16_Praha_fotbal_system\Working_Papers\BRI\Dotaznik_tracker_08_12_2015.xlsx!grafy!%5bDotaznik_tracker_08_12_2015.xlsx%5dgrafy%20Chart%203" TargetMode="External"/><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file:///\\czprgfsr04\Mc16\Private\CLIENTS\PROJECTS\PFOSS16_Praha_fotbal_system\Working_Papers\BRI\Dotaznik_tracker_08_12_2015.xlsx!grafy!%5bDotaznik_tracker_08_12_2015.xlsx%5dgrafy%20Chart%202" TargetMode="Externa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file:///\\czprgfsr04\Mc16\Private\CLIENTS\PROJECTS\PFOSS16_Praha_fotbal_system\Working_Papers\BRI\Dotaznik_tracker_08_12_2015.xlsx!grafy!%5bDotaznik_tracker_08_12_2015.xlsx%5dgrafy%20Chart%20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file:///\\czprgfsr04\Mc16\Private\CLIENTS\PROJECTS\PFOSS16_Praha_fotbal_system\Working_Papers\BRI\Dotaznik_tracker_08_12_2015.xlsx!grafy!%5bDotaznik_tracker_08_12_2015.xlsx%5dgrafy%20Chart%208" TargetMode="External"/><Relationship Id="rId7" Type="http://schemas.openxmlformats.org/officeDocument/2006/relationships/oleObject" Target="file:///\\czprgfsr04\Mc16\Private\CLIENTS\PROJECTS\PFOSS16_Praha_fotbal_system\Working_Papers\BRI\Dotaznik_tracker_08_12_2015.xlsx!grafy!%5bDotaznik_tracker_08_12_2015.xlsx%5dgrafy%20Chart%207" TargetMode="External"/><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file:///\\czprgfsr04\Mc16\Private\CLIENTS\PROJECTS\PFOSS16_Praha_fotbal_system\Working_Papers\BRI\Dotaznik_tracker_08_12_2015.xlsx!grafy!%5bDotaznik_tracker_08_12_2015.xlsx%5dgrafy%20Chart%205" TargetMode="Externa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cs-CZ" dirty="0" smtClean="0">
                <a:latin typeface="Arial"/>
              </a:rPr>
              <a:t>Analýza a koncepce systému financování fotbalu v hl. m. Praze</a:t>
            </a:r>
            <a:endParaRPr lang="en-GB" dirty="0">
              <a:latin typeface="Arial"/>
            </a:endParaRPr>
          </a:p>
        </p:txBody>
      </p:sp>
      <p:sp>
        <p:nvSpPr>
          <p:cNvPr id="5" name="Subtitle 4"/>
          <p:cNvSpPr>
            <a:spLocks noGrp="1"/>
          </p:cNvSpPr>
          <p:nvPr>
            <p:ph type="body" sz="quarter" idx="10"/>
          </p:nvPr>
        </p:nvSpPr>
        <p:spPr>
          <a:xfrm>
            <a:off x="344488" y="3284984"/>
            <a:ext cx="3384550" cy="1872208"/>
          </a:xfrm>
          <a:prstGeom prst="rect">
            <a:avLst/>
          </a:prstGeom>
        </p:spPr>
        <p:txBody>
          <a:bodyPr>
            <a:normAutofit/>
          </a:bodyPr>
          <a:lstStyle/>
          <a:p>
            <a:endParaRPr lang="cs-CZ" dirty="0" smtClean="0">
              <a:latin typeface="Arial"/>
            </a:endParaRPr>
          </a:p>
          <a:p>
            <a:r>
              <a:rPr lang="cs-CZ" dirty="0" smtClean="0">
                <a:latin typeface="Arial"/>
              </a:rPr>
              <a:t>Prezentace k analytické studii</a:t>
            </a:r>
          </a:p>
          <a:p>
            <a:endParaRPr lang="cs-CZ" dirty="0" smtClean="0">
              <a:latin typeface="Arial"/>
            </a:endParaRPr>
          </a:p>
          <a:p>
            <a:endParaRPr lang="cs-CZ" dirty="0">
              <a:latin typeface="Arial"/>
            </a:endParaRPr>
          </a:p>
          <a:p>
            <a:endParaRPr lang="cs-CZ" dirty="0" smtClean="0">
              <a:latin typeface="Arial"/>
            </a:endParaRPr>
          </a:p>
          <a:p>
            <a:r>
              <a:rPr lang="cs-CZ" dirty="0" smtClean="0">
                <a:latin typeface="Arial"/>
              </a:rPr>
              <a:t>únor 2016</a:t>
            </a:r>
            <a:endParaRPr lang="en-GB" dirty="0" smtClean="0">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969224" y="44624"/>
            <a:ext cx="2936776" cy="1944216"/>
          </a:xfrm>
          <a:prstGeom prst="rect">
            <a:avLst/>
          </a:prstGeom>
          <a:ln>
            <a:noFill/>
          </a:ln>
        </p:spPr>
        <p:txBody>
          <a:bodyPr>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nSpc>
                <a:spcPct val="150000"/>
              </a:lnSpc>
              <a:spcBef>
                <a:spcPts val="300"/>
              </a:spcBef>
            </a:pPr>
            <a:r>
              <a:rPr lang="cs-CZ" sz="800" i="1" dirty="0" smtClean="0">
                <a:solidFill>
                  <a:schemeClr val="bg1">
                    <a:lumMod val="65000"/>
                  </a:schemeClr>
                </a:solidFill>
              </a:rPr>
              <a:t>Důležité upozornění</a:t>
            </a:r>
          </a:p>
          <a:p>
            <a:pPr>
              <a:spcBef>
                <a:spcPts val="300"/>
              </a:spcBef>
            </a:pPr>
            <a:r>
              <a:rPr lang="cs-CZ" sz="800" b="0" i="1" dirty="0" smtClean="0">
                <a:solidFill>
                  <a:schemeClr val="bg1">
                    <a:lumMod val="65000"/>
                  </a:schemeClr>
                </a:solidFill>
              </a:rPr>
              <a:t>Tento dokument se odkazuje na „Analýzu KPMG“; jedná se o případy, kdy byly provedeny určité analytické procedury na základě dostupných informací, aby bylo možné prezentovat výsledná data. Nicméně nelze vyloučit případné nesrovnalosti či zkreslení informací způsobené záměrným poskytnutím nepravdivých dat Zdrojovými subjekty. Je nutné poznamenat, že tato práce nebyla předmětem auditu a neobsahuje tak stanovisko nezávislého auditora.</a:t>
            </a:r>
          </a:p>
          <a:p>
            <a:pPr>
              <a:spcBef>
                <a:spcPts val="300"/>
              </a:spcBef>
            </a:pPr>
            <a:r>
              <a:rPr lang="cs-CZ" sz="800" b="0" i="1" dirty="0" smtClean="0">
                <a:solidFill>
                  <a:schemeClr val="bg1">
                    <a:lumMod val="65000"/>
                  </a:schemeClr>
                </a:solidFill>
              </a:rPr>
              <a:t>Tento dokument je určen pro účely zadavatele tohoto dokumentu a neměl by být citován či jinak zmiňován, ať už jako celek nebo jeho část, bez předchozího písemného souhlasu KPMG.</a:t>
            </a:r>
          </a:p>
          <a:p>
            <a:pPr>
              <a:spcBef>
                <a:spcPct val="40000"/>
              </a:spcBef>
            </a:pPr>
            <a:endParaRPr lang="cs-CZ" sz="700" b="0" i="1" dirty="0">
              <a:solidFill>
                <a:schemeClr val="bg1">
                  <a:lumMod val="65000"/>
                </a:schemeClr>
              </a:solidFill>
            </a:endParaRPr>
          </a:p>
        </p:txBody>
      </p:sp>
      <p:sp>
        <p:nvSpPr>
          <p:cNvPr id="4" name="Text Placeholder 4"/>
          <p:cNvSpPr txBox="1">
            <a:spLocks/>
          </p:cNvSpPr>
          <p:nvPr/>
        </p:nvSpPr>
        <p:spPr>
          <a:xfrm>
            <a:off x="272480" y="1484784"/>
            <a:ext cx="3008784" cy="1944216"/>
          </a:xfrm>
          <a:prstGeom prst="rect">
            <a:avLst/>
          </a:prstGeom>
          <a:ln>
            <a:noFill/>
          </a:ln>
        </p:spPr>
        <p:txBody>
          <a:bodyPr>
            <a:no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spcBef>
                <a:spcPts val="0"/>
              </a:spcBef>
            </a:pPr>
            <a:r>
              <a:rPr lang="cs-CZ" sz="1600" b="0" dirty="0" smtClean="0">
                <a:solidFill>
                  <a:schemeClr val="bg1"/>
                </a:solidFill>
              </a:rPr>
              <a:t>Děkuji za pozornost</a:t>
            </a:r>
          </a:p>
          <a:p>
            <a:pPr>
              <a:spcBef>
                <a:spcPts val="0"/>
              </a:spcBef>
            </a:pPr>
            <a:endParaRPr lang="cs-CZ" sz="1600" b="0" dirty="0">
              <a:solidFill>
                <a:schemeClr val="bg1"/>
              </a:solidFill>
            </a:endParaRPr>
          </a:p>
          <a:p>
            <a:pPr>
              <a:spcBef>
                <a:spcPts val="0"/>
              </a:spcBef>
            </a:pPr>
            <a:r>
              <a:rPr lang="cs-CZ" sz="1600" b="0" dirty="0" smtClean="0">
                <a:solidFill>
                  <a:schemeClr val="bg1"/>
                </a:solidFill>
              </a:rPr>
              <a:t>Ondřej Špaček</a:t>
            </a:r>
          </a:p>
          <a:p>
            <a:pPr>
              <a:spcBef>
                <a:spcPts val="0"/>
              </a:spcBef>
            </a:pPr>
            <a:r>
              <a:rPr lang="cs-CZ" sz="1200" b="0" dirty="0" smtClean="0">
                <a:solidFill>
                  <a:schemeClr val="bg1"/>
                </a:solidFill>
              </a:rPr>
              <a:t>Manager</a:t>
            </a:r>
          </a:p>
          <a:p>
            <a:pPr>
              <a:spcBef>
                <a:spcPts val="0"/>
              </a:spcBef>
            </a:pPr>
            <a:r>
              <a:rPr lang="cs-CZ" sz="1200" b="0" dirty="0" smtClean="0">
                <a:solidFill>
                  <a:schemeClr val="bg1"/>
                </a:solidFill>
              </a:rPr>
              <a:t>KPMG Česká republika, s.r.o.</a:t>
            </a:r>
          </a:p>
          <a:p>
            <a:pPr>
              <a:spcBef>
                <a:spcPts val="0"/>
              </a:spcBef>
            </a:pPr>
            <a:r>
              <a:rPr lang="cs-CZ" sz="1200" b="0" dirty="0" smtClean="0">
                <a:solidFill>
                  <a:schemeClr val="bg1"/>
                </a:solidFill>
              </a:rPr>
              <a:t>tel. 602 265 851</a:t>
            </a:r>
          </a:p>
          <a:p>
            <a:pPr>
              <a:spcBef>
                <a:spcPts val="0"/>
              </a:spcBef>
            </a:pPr>
            <a:r>
              <a:rPr lang="cs-CZ" sz="1200" b="0" dirty="0" smtClean="0">
                <a:solidFill>
                  <a:schemeClr val="bg1"/>
                </a:solidFill>
              </a:rPr>
              <a:t>ospacek@kpmg.cz</a:t>
            </a:r>
            <a:endParaRPr lang="cs-CZ" sz="1100" b="0" dirty="0">
              <a:solidFill>
                <a:schemeClr val="bg1"/>
              </a:solidFill>
            </a:endParaRPr>
          </a:p>
        </p:txBody>
      </p:sp>
    </p:spTree>
    <p:extLst>
      <p:ext uri="{BB962C8B-B14F-4D97-AF65-F5344CB8AC3E}">
        <p14:creationId xmlns:p14="http://schemas.microsoft.com/office/powerpoint/2010/main" val="197104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lvl="2" algn="l" rtl="0">
              <a:spcBef>
                <a:spcPct val="0"/>
              </a:spcBef>
            </a:pPr>
            <a:r>
              <a:rPr lang="cs-CZ" sz="1400" b="0" dirty="0" smtClean="0">
                <a:solidFill>
                  <a:srgbClr val="747678"/>
                </a:solidFill>
                <a:latin typeface="Arial"/>
              </a:rPr>
              <a:t>Přínosy sportu v ČR</a:t>
            </a:r>
            <a:r>
              <a:rPr lang="cs-CZ" dirty="0" smtClean="0">
                <a:latin typeface="Arial"/>
              </a:rPr>
              <a:t/>
            </a:r>
            <a:br>
              <a:rPr lang="cs-CZ" dirty="0" smtClean="0">
                <a:latin typeface="Arial"/>
              </a:rPr>
            </a:br>
            <a:r>
              <a:rPr lang="cs-CZ" dirty="0" smtClean="0"/>
              <a:t>Ekonomické přínosy plynoucí ze sportu</a:t>
            </a:r>
            <a:endParaRPr lang="cs-CZ" dirty="0">
              <a:latin typeface="Arial"/>
            </a:endParaRPr>
          </a:p>
        </p:txBody>
      </p:sp>
      <p:sp>
        <p:nvSpPr>
          <p:cNvPr id="3" name="Text Box 11"/>
          <p:cNvSpPr txBox="1">
            <a:spLocks noChangeArrowheads="1"/>
          </p:cNvSpPr>
          <p:nvPr/>
        </p:nvSpPr>
        <p:spPr bwMode="auto">
          <a:xfrm>
            <a:off x="560800" y="4653136"/>
            <a:ext cx="2592000" cy="1548000"/>
          </a:xfrm>
          <a:prstGeom prst="rect">
            <a:avLst/>
          </a:prstGeom>
          <a:solidFill>
            <a:srgbClr val="BFCCE3"/>
          </a:solidFill>
          <a:ln w="76200" cmpd="tri" algn="ctr">
            <a:noFill/>
            <a:miter lim="800000"/>
            <a:headEnd/>
            <a:tailEnd/>
          </a:ln>
        </p:spPr>
        <p:txBody>
          <a:bodyPr lIns="36000" tIns="36000" rIns="36000" bIns="36000" anchor="ctr"/>
          <a:lstStyle/>
          <a:p>
            <a:pPr marL="85725" indent="-85725" algn="ctr">
              <a:spcBef>
                <a:spcPct val="15000"/>
              </a:spcBef>
            </a:pPr>
            <a:r>
              <a:rPr lang="cs-CZ" sz="1600" b="1" dirty="0">
                <a:solidFill>
                  <a:srgbClr val="00338D"/>
                </a:solidFill>
              </a:rPr>
              <a:t>Podíl </a:t>
            </a:r>
            <a:r>
              <a:rPr lang="cs-CZ" sz="1600" b="1" dirty="0" smtClean="0">
                <a:solidFill>
                  <a:srgbClr val="00338D"/>
                </a:solidFill>
              </a:rPr>
              <a:t>sportu </a:t>
            </a:r>
            <a:br>
              <a:rPr lang="cs-CZ" sz="1600" b="1" dirty="0" smtClean="0">
                <a:solidFill>
                  <a:srgbClr val="00338D"/>
                </a:solidFill>
              </a:rPr>
            </a:br>
            <a:r>
              <a:rPr lang="cs-CZ" sz="1600" b="1" dirty="0" smtClean="0">
                <a:solidFill>
                  <a:srgbClr val="00338D"/>
                </a:solidFill>
              </a:rPr>
              <a:t>vč</a:t>
            </a:r>
            <a:r>
              <a:rPr lang="cs-CZ" sz="1600" b="1" dirty="0">
                <a:solidFill>
                  <a:srgbClr val="00338D"/>
                </a:solidFill>
              </a:rPr>
              <a:t>. multiplikačních efektů </a:t>
            </a:r>
            <a:r>
              <a:rPr lang="cs-CZ" sz="1600" b="1" dirty="0" smtClean="0">
                <a:solidFill>
                  <a:srgbClr val="00338D"/>
                </a:solidFill>
              </a:rPr>
              <a:t/>
            </a:r>
            <a:br>
              <a:rPr lang="cs-CZ" sz="1600" b="1" dirty="0" smtClean="0">
                <a:solidFill>
                  <a:srgbClr val="00338D"/>
                </a:solidFill>
              </a:rPr>
            </a:br>
            <a:r>
              <a:rPr lang="cs-CZ" sz="1600" b="1" dirty="0" smtClean="0">
                <a:solidFill>
                  <a:srgbClr val="00338D"/>
                </a:solidFill>
              </a:rPr>
              <a:t>na </a:t>
            </a:r>
            <a:r>
              <a:rPr lang="cs-CZ" sz="2000" b="1" dirty="0" smtClean="0">
                <a:solidFill>
                  <a:srgbClr val="00338D"/>
                </a:solidFill>
              </a:rPr>
              <a:t>HDP </a:t>
            </a:r>
            <a:r>
              <a:rPr lang="cs-CZ" sz="2000" b="1" dirty="0">
                <a:solidFill>
                  <a:srgbClr val="00338D"/>
                </a:solidFill>
              </a:rPr>
              <a:t>ČR</a:t>
            </a:r>
            <a:endParaRPr lang="cs-CZ" sz="1600" b="1" dirty="0">
              <a:solidFill>
                <a:srgbClr val="00338D"/>
              </a:solidFill>
            </a:endParaRPr>
          </a:p>
          <a:p>
            <a:pPr marL="85725" indent="-85725" algn="ctr">
              <a:spcBef>
                <a:spcPct val="15000"/>
              </a:spcBef>
            </a:pPr>
            <a:r>
              <a:rPr lang="cs-CZ" sz="2800" b="1" dirty="0" smtClean="0">
                <a:solidFill>
                  <a:srgbClr val="00338D"/>
                </a:solidFill>
              </a:rPr>
              <a:t>2,7 </a:t>
            </a:r>
            <a:r>
              <a:rPr lang="cs-CZ" sz="2800" b="1" dirty="0">
                <a:solidFill>
                  <a:srgbClr val="00338D"/>
                </a:solidFill>
              </a:rPr>
              <a:t>%</a:t>
            </a:r>
          </a:p>
        </p:txBody>
      </p:sp>
      <p:sp>
        <p:nvSpPr>
          <p:cNvPr id="4" name="Text Box 3"/>
          <p:cNvSpPr txBox="1">
            <a:spLocks noChangeArrowheads="1"/>
          </p:cNvSpPr>
          <p:nvPr/>
        </p:nvSpPr>
        <p:spPr bwMode="auto">
          <a:xfrm>
            <a:off x="3800872" y="1196880"/>
            <a:ext cx="2592000" cy="1152000"/>
          </a:xfrm>
          <a:prstGeom prst="rect">
            <a:avLst/>
          </a:prstGeom>
          <a:solidFill>
            <a:srgbClr val="E5EAF3"/>
          </a:solidFill>
          <a:ln w="76200" cmpd="tri" algn="ctr">
            <a:noFill/>
            <a:miter lim="800000"/>
            <a:headEnd/>
            <a:tailEnd/>
          </a:ln>
        </p:spPr>
        <p:txBody>
          <a:bodyPr lIns="36000" tIns="36000" rIns="36000" bIns="36000" anchor="ctr"/>
          <a:lstStyle/>
          <a:p>
            <a:pPr marL="85725" indent="-85725" algn="ctr">
              <a:spcBef>
                <a:spcPct val="15000"/>
              </a:spcBef>
            </a:pPr>
            <a:r>
              <a:rPr lang="cs-CZ" sz="1400" b="1" dirty="0">
                <a:solidFill>
                  <a:srgbClr val="00338D"/>
                </a:solidFill>
              </a:rPr>
              <a:t>Průměrný roční zisk soukromých společností </a:t>
            </a:r>
            <a:br>
              <a:rPr lang="cs-CZ" sz="1400" b="1" dirty="0">
                <a:solidFill>
                  <a:srgbClr val="00338D"/>
                </a:solidFill>
              </a:rPr>
            </a:br>
            <a:r>
              <a:rPr lang="cs-CZ" sz="1400" b="1" dirty="0">
                <a:solidFill>
                  <a:srgbClr val="00338D"/>
                </a:solidFill>
              </a:rPr>
              <a:t>(horní mez)</a:t>
            </a:r>
          </a:p>
          <a:p>
            <a:pPr marL="85725" indent="-85725" algn="ctr">
              <a:spcBef>
                <a:spcPct val="15000"/>
              </a:spcBef>
            </a:pPr>
            <a:r>
              <a:rPr lang="cs-CZ" sz="2400" b="1" dirty="0" smtClean="0">
                <a:solidFill>
                  <a:srgbClr val="00338D"/>
                </a:solidFill>
              </a:rPr>
              <a:t>15 </a:t>
            </a:r>
            <a:r>
              <a:rPr lang="cs-CZ" sz="2400" b="1" dirty="0">
                <a:solidFill>
                  <a:srgbClr val="00338D"/>
                </a:solidFill>
              </a:rPr>
              <a:t>mld. Kč</a:t>
            </a:r>
          </a:p>
        </p:txBody>
      </p:sp>
      <p:sp>
        <p:nvSpPr>
          <p:cNvPr id="5" name="Text Box 6"/>
          <p:cNvSpPr txBox="1">
            <a:spLocks noChangeArrowheads="1"/>
          </p:cNvSpPr>
          <p:nvPr/>
        </p:nvSpPr>
        <p:spPr bwMode="auto">
          <a:xfrm>
            <a:off x="560800" y="1052736"/>
            <a:ext cx="2592000" cy="1548000"/>
          </a:xfrm>
          <a:prstGeom prst="rect">
            <a:avLst/>
          </a:prstGeom>
          <a:solidFill>
            <a:srgbClr val="BFCCE3"/>
          </a:solidFill>
          <a:ln w="76200" cmpd="tri" algn="ctr">
            <a:noFill/>
            <a:miter lim="800000"/>
            <a:headEnd/>
            <a:tailEnd/>
          </a:ln>
        </p:spPr>
        <p:txBody>
          <a:bodyPr lIns="36000" tIns="36000" rIns="36000" bIns="36000" anchor="ctr"/>
          <a:lstStyle/>
          <a:p>
            <a:pPr marL="85725" indent="-85725" algn="ctr">
              <a:spcBef>
                <a:spcPct val="15000"/>
              </a:spcBef>
            </a:pPr>
            <a:r>
              <a:rPr lang="cs-CZ" sz="1400" b="1" dirty="0">
                <a:solidFill>
                  <a:srgbClr val="00338D"/>
                </a:solidFill>
              </a:rPr>
              <a:t>Celkový počet </a:t>
            </a:r>
            <a:r>
              <a:rPr lang="cs-CZ" sz="1400" b="1" dirty="0" smtClean="0">
                <a:solidFill>
                  <a:srgbClr val="00338D"/>
                </a:solidFill>
              </a:rPr>
              <a:t>realizovaných plných ročních </a:t>
            </a:r>
            <a:br>
              <a:rPr lang="cs-CZ" sz="1400" b="1" dirty="0" smtClean="0">
                <a:solidFill>
                  <a:srgbClr val="00338D"/>
                </a:solidFill>
              </a:rPr>
            </a:br>
            <a:r>
              <a:rPr lang="cs-CZ" sz="1400" b="1" dirty="0" smtClean="0">
                <a:solidFill>
                  <a:srgbClr val="00338D"/>
                </a:solidFill>
              </a:rPr>
              <a:t>pracovních úvazků</a:t>
            </a:r>
            <a:endParaRPr lang="cs-CZ" sz="1400" b="1" dirty="0">
              <a:solidFill>
                <a:srgbClr val="00338D"/>
              </a:solidFill>
            </a:endParaRPr>
          </a:p>
          <a:p>
            <a:pPr marL="85725" indent="-85725" algn="ctr">
              <a:spcBef>
                <a:spcPct val="15000"/>
              </a:spcBef>
            </a:pPr>
            <a:r>
              <a:rPr lang="cs-CZ" sz="2400" b="1" dirty="0" smtClean="0">
                <a:solidFill>
                  <a:srgbClr val="00338D"/>
                </a:solidFill>
              </a:rPr>
              <a:t>187 270</a:t>
            </a:r>
            <a:endParaRPr lang="cs-CZ" sz="2400" b="1" dirty="0">
              <a:solidFill>
                <a:srgbClr val="00338D"/>
              </a:solidFill>
            </a:endParaRPr>
          </a:p>
        </p:txBody>
      </p:sp>
      <p:sp>
        <p:nvSpPr>
          <p:cNvPr id="6" name="Text Box 7"/>
          <p:cNvSpPr txBox="1">
            <a:spLocks noChangeArrowheads="1"/>
          </p:cNvSpPr>
          <p:nvPr/>
        </p:nvSpPr>
        <p:spPr bwMode="auto">
          <a:xfrm>
            <a:off x="7041520" y="3068960"/>
            <a:ext cx="2592000" cy="1152000"/>
          </a:xfrm>
          <a:prstGeom prst="rect">
            <a:avLst/>
          </a:prstGeom>
          <a:solidFill>
            <a:srgbClr val="E5EAF3"/>
          </a:solidFill>
          <a:ln w="76200" cmpd="tri" algn="ctr">
            <a:noFill/>
            <a:miter lim="800000"/>
            <a:headEnd/>
            <a:tailEnd/>
          </a:ln>
        </p:spPr>
        <p:txBody>
          <a:bodyPr lIns="36000" tIns="36000" rIns="36000" bIns="36000" anchor="ctr"/>
          <a:lstStyle/>
          <a:p>
            <a:pPr marL="85725" indent="-85725" algn="ctr">
              <a:spcBef>
                <a:spcPct val="15000"/>
              </a:spcBef>
            </a:pPr>
            <a:r>
              <a:rPr lang="cs-CZ" sz="1400" b="1" dirty="0" smtClean="0">
                <a:solidFill>
                  <a:srgbClr val="00338D"/>
                </a:solidFill>
              </a:rPr>
              <a:t>Podíl domácností </a:t>
            </a:r>
            <a:br>
              <a:rPr lang="cs-CZ" sz="1400" b="1" dirty="0" smtClean="0">
                <a:solidFill>
                  <a:srgbClr val="00338D"/>
                </a:solidFill>
              </a:rPr>
            </a:br>
            <a:r>
              <a:rPr lang="cs-CZ" sz="1400" b="1" dirty="0" smtClean="0">
                <a:solidFill>
                  <a:srgbClr val="00338D"/>
                </a:solidFill>
              </a:rPr>
              <a:t>na celkové spotřebě sportu</a:t>
            </a:r>
            <a:endParaRPr lang="cs-CZ" sz="1400" b="1" dirty="0">
              <a:solidFill>
                <a:srgbClr val="00338D"/>
              </a:solidFill>
            </a:endParaRPr>
          </a:p>
          <a:p>
            <a:pPr marL="85725" indent="-85725" algn="ctr">
              <a:spcBef>
                <a:spcPct val="15000"/>
              </a:spcBef>
            </a:pPr>
            <a:r>
              <a:rPr lang="cs-CZ" sz="2400" b="1" dirty="0" smtClean="0">
                <a:solidFill>
                  <a:srgbClr val="00338D"/>
                </a:solidFill>
              </a:rPr>
              <a:t>80 %</a:t>
            </a:r>
            <a:endParaRPr lang="cs-CZ" sz="2400" b="1" dirty="0">
              <a:solidFill>
                <a:srgbClr val="00338D"/>
              </a:solidFill>
            </a:endParaRPr>
          </a:p>
        </p:txBody>
      </p:sp>
      <p:sp>
        <p:nvSpPr>
          <p:cNvPr id="7" name="Text Box 8"/>
          <p:cNvSpPr txBox="1">
            <a:spLocks noChangeArrowheads="1"/>
          </p:cNvSpPr>
          <p:nvPr/>
        </p:nvSpPr>
        <p:spPr bwMode="auto">
          <a:xfrm>
            <a:off x="272480" y="2996952"/>
            <a:ext cx="2592000" cy="1152000"/>
          </a:xfrm>
          <a:prstGeom prst="rect">
            <a:avLst/>
          </a:prstGeom>
          <a:solidFill>
            <a:srgbClr val="E5EAF3"/>
          </a:solidFill>
          <a:ln w="76200" cmpd="tri" algn="ctr">
            <a:noFill/>
            <a:miter lim="800000"/>
            <a:headEnd/>
            <a:tailEnd/>
          </a:ln>
        </p:spPr>
        <p:txBody>
          <a:bodyPr lIns="36000" tIns="36000" rIns="36000" bIns="36000" anchor="ctr"/>
          <a:lstStyle/>
          <a:p>
            <a:pPr marL="85725" indent="-85725" algn="ctr">
              <a:spcBef>
                <a:spcPct val="15000"/>
              </a:spcBef>
            </a:pPr>
            <a:r>
              <a:rPr lang="cs-CZ" sz="1600" b="1" dirty="0" smtClean="0">
                <a:solidFill>
                  <a:srgbClr val="00338D"/>
                </a:solidFill>
              </a:rPr>
              <a:t>Podíl sportu </a:t>
            </a:r>
            <a:r>
              <a:rPr lang="cs-CZ" sz="1400" b="1" dirty="0" smtClean="0">
                <a:solidFill>
                  <a:srgbClr val="00338D"/>
                </a:solidFill>
              </a:rPr>
              <a:t/>
            </a:r>
            <a:br>
              <a:rPr lang="cs-CZ" sz="1400" b="1" dirty="0" smtClean="0">
                <a:solidFill>
                  <a:srgbClr val="00338D"/>
                </a:solidFill>
              </a:rPr>
            </a:br>
            <a:r>
              <a:rPr lang="cs-CZ" sz="1400" b="1" dirty="0" smtClean="0">
                <a:solidFill>
                  <a:srgbClr val="00338D"/>
                </a:solidFill>
              </a:rPr>
              <a:t>vč. multiplikačních efektů </a:t>
            </a:r>
            <a:br>
              <a:rPr lang="cs-CZ" sz="1400" b="1" dirty="0" smtClean="0">
                <a:solidFill>
                  <a:srgbClr val="00338D"/>
                </a:solidFill>
              </a:rPr>
            </a:br>
            <a:r>
              <a:rPr lang="cs-CZ" sz="1400" b="1" dirty="0" smtClean="0">
                <a:solidFill>
                  <a:srgbClr val="00338D"/>
                </a:solidFill>
              </a:rPr>
              <a:t>na </a:t>
            </a:r>
            <a:r>
              <a:rPr lang="cs-CZ" sz="1600" b="1" dirty="0" smtClean="0">
                <a:solidFill>
                  <a:srgbClr val="00338D"/>
                </a:solidFill>
              </a:rPr>
              <a:t>zaměstnanosti ČR</a:t>
            </a:r>
            <a:endParaRPr lang="cs-CZ" sz="1400" b="1" dirty="0" smtClean="0">
              <a:solidFill>
                <a:srgbClr val="00338D"/>
              </a:solidFill>
            </a:endParaRPr>
          </a:p>
          <a:p>
            <a:pPr marL="85725" indent="-85725" algn="ctr">
              <a:spcBef>
                <a:spcPct val="15000"/>
              </a:spcBef>
            </a:pPr>
            <a:r>
              <a:rPr lang="cs-CZ" sz="2400" b="1" dirty="0" smtClean="0">
                <a:solidFill>
                  <a:srgbClr val="00338D"/>
                </a:solidFill>
              </a:rPr>
              <a:t>3,8 %</a:t>
            </a:r>
            <a:endParaRPr lang="cs-CZ" sz="2400" b="1" dirty="0">
              <a:solidFill>
                <a:srgbClr val="00338D"/>
              </a:solidFill>
            </a:endParaRPr>
          </a:p>
        </p:txBody>
      </p:sp>
      <p:sp>
        <p:nvSpPr>
          <p:cNvPr id="8" name="Text Box 10"/>
          <p:cNvSpPr txBox="1">
            <a:spLocks noChangeArrowheads="1"/>
          </p:cNvSpPr>
          <p:nvPr/>
        </p:nvSpPr>
        <p:spPr bwMode="auto">
          <a:xfrm>
            <a:off x="3368824" y="2572494"/>
            <a:ext cx="3090862" cy="2152650"/>
          </a:xfrm>
          <a:prstGeom prst="rect">
            <a:avLst/>
          </a:prstGeom>
          <a:solidFill>
            <a:srgbClr val="002060"/>
          </a:solidFill>
          <a:ln w="76200" cmpd="tri" algn="ctr">
            <a:noFill/>
            <a:miter lim="800000"/>
            <a:headEnd/>
            <a:tailEnd/>
          </a:ln>
        </p:spPr>
        <p:txBody>
          <a:bodyPr lIns="36000" tIns="36000" rIns="36000" bIns="36000" anchor="ctr"/>
          <a:lstStyle/>
          <a:p>
            <a:pPr marL="85725" indent="-85725" algn="ctr">
              <a:lnSpc>
                <a:spcPct val="90000"/>
              </a:lnSpc>
              <a:spcBef>
                <a:spcPct val="10000"/>
              </a:spcBef>
            </a:pPr>
            <a:r>
              <a:rPr lang="cs-CZ" sz="2000" b="1" dirty="0">
                <a:solidFill>
                  <a:schemeClr val="bg1"/>
                </a:solidFill>
              </a:rPr>
              <a:t>Celkový průměrný </a:t>
            </a:r>
            <a:r>
              <a:rPr lang="cs-CZ" sz="2000" b="1" dirty="0" smtClean="0">
                <a:solidFill>
                  <a:schemeClr val="bg1"/>
                </a:solidFill>
              </a:rPr>
              <a:t/>
            </a:r>
            <a:br>
              <a:rPr lang="cs-CZ" sz="2000" b="1" dirty="0" smtClean="0">
                <a:solidFill>
                  <a:schemeClr val="bg1"/>
                </a:solidFill>
              </a:rPr>
            </a:br>
            <a:r>
              <a:rPr lang="cs-CZ" sz="2000" b="1" dirty="0" smtClean="0">
                <a:solidFill>
                  <a:schemeClr val="bg1"/>
                </a:solidFill>
              </a:rPr>
              <a:t>roční </a:t>
            </a:r>
            <a:r>
              <a:rPr lang="cs-CZ" sz="2000" b="1" dirty="0">
                <a:solidFill>
                  <a:schemeClr val="bg1"/>
                </a:solidFill>
              </a:rPr>
              <a:t>přínos </a:t>
            </a:r>
            <a:r>
              <a:rPr lang="cs-CZ" sz="2000" b="1" dirty="0" smtClean="0">
                <a:solidFill>
                  <a:schemeClr val="bg1"/>
                </a:solidFill>
              </a:rPr>
              <a:t/>
            </a:r>
            <a:br>
              <a:rPr lang="cs-CZ" sz="2000" b="1" dirty="0" smtClean="0">
                <a:solidFill>
                  <a:schemeClr val="bg1"/>
                </a:solidFill>
              </a:rPr>
            </a:br>
            <a:r>
              <a:rPr lang="cs-CZ" sz="2000" b="1" dirty="0" smtClean="0">
                <a:solidFill>
                  <a:schemeClr val="bg1"/>
                </a:solidFill>
              </a:rPr>
              <a:t>pro veřejný </a:t>
            </a:r>
            <a:r>
              <a:rPr lang="cs-CZ" sz="2000" b="1" dirty="0">
                <a:solidFill>
                  <a:schemeClr val="bg1"/>
                </a:solidFill>
              </a:rPr>
              <a:t>sektor</a:t>
            </a:r>
            <a:br>
              <a:rPr lang="cs-CZ" sz="2000" b="1" dirty="0">
                <a:solidFill>
                  <a:schemeClr val="bg1"/>
                </a:solidFill>
              </a:rPr>
            </a:br>
            <a:r>
              <a:rPr lang="cs-CZ" sz="2000" b="1" dirty="0" smtClean="0">
                <a:solidFill>
                  <a:schemeClr val="bg1"/>
                </a:solidFill>
              </a:rPr>
              <a:t>2011</a:t>
            </a:r>
            <a:endParaRPr lang="cs-CZ" sz="2000" b="1" dirty="0">
              <a:solidFill>
                <a:schemeClr val="bg1"/>
              </a:solidFill>
            </a:endParaRPr>
          </a:p>
          <a:p>
            <a:pPr marL="85725" indent="-85725" algn="ctr">
              <a:lnSpc>
                <a:spcPct val="80000"/>
              </a:lnSpc>
              <a:spcBef>
                <a:spcPct val="20000"/>
              </a:spcBef>
            </a:pPr>
            <a:r>
              <a:rPr lang="cs-CZ" sz="3600" b="1" dirty="0" smtClean="0">
                <a:solidFill>
                  <a:schemeClr val="bg1"/>
                </a:solidFill>
              </a:rPr>
              <a:t>52 </a:t>
            </a:r>
            <a:r>
              <a:rPr lang="cs-CZ" sz="3600" b="1" dirty="0">
                <a:solidFill>
                  <a:schemeClr val="bg1"/>
                </a:solidFill>
              </a:rPr>
              <a:t>mld. Kč</a:t>
            </a:r>
          </a:p>
        </p:txBody>
      </p:sp>
      <p:sp>
        <p:nvSpPr>
          <p:cNvPr id="10" name="Text Box 10"/>
          <p:cNvSpPr txBox="1">
            <a:spLocks noChangeArrowheads="1"/>
          </p:cNvSpPr>
          <p:nvPr/>
        </p:nvSpPr>
        <p:spPr bwMode="auto">
          <a:xfrm>
            <a:off x="6897216" y="1088912"/>
            <a:ext cx="2592000" cy="1548000"/>
          </a:xfrm>
          <a:prstGeom prst="rect">
            <a:avLst/>
          </a:prstGeom>
          <a:solidFill>
            <a:srgbClr val="BFCCE3"/>
          </a:solidFill>
          <a:ln w="76200" cmpd="tri" algn="ctr">
            <a:noFill/>
            <a:miter lim="800000"/>
            <a:headEnd/>
            <a:tailEnd/>
          </a:ln>
        </p:spPr>
        <p:txBody>
          <a:bodyPr lIns="36000" tIns="36000" rIns="36000" bIns="36000" anchor="ctr"/>
          <a:lstStyle/>
          <a:p>
            <a:pPr marL="85725" indent="-85725" algn="ctr">
              <a:lnSpc>
                <a:spcPct val="90000"/>
              </a:lnSpc>
              <a:spcBef>
                <a:spcPct val="15000"/>
              </a:spcBef>
            </a:pPr>
            <a:r>
              <a:rPr lang="cs-CZ" sz="1600" b="1" dirty="0" smtClean="0">
                <a:solidFill>
                  <a:srgbClr val="00338D"/>
                </a:solidFill>
              </a:rPr>
              <a:t>100 Kč výdaje na sport </a:t>
            </a:r>
            <a:br>
              <a:rPr lang="cs-CZ" sz="1600" b="1" dirty="0" smtClean="0">
                <a:solidFill>
                  <a:srgbClr val="00338D"/>
                </a:solidFill>
              </a:rPr>
            </a:br>
            <a:r>
              <a:rPr lang="cs-CZ" sz="1600" b="1" dirty="0" smtClean="0">
                <a:solidFill>
                  <a:srgbClr val="00338D"/>
                </a:solidFill>
              </a:rPr>
              <a:t>= </a:t>
            </a:r>
            <a:br>
              <a:rPr lang="cs-CZ" sz="1600" b="1" dirty="0" smtClean="0">
                <a:solidFill>
                  <a:srgbClr val="00338D"/>
                </a:solidFill>
              </a:rPr>
            </a:br>
            <a:r>
              <a:rPr lang="cs-CZ" sz="2400" b="1" dirty="0" smtClean="0">
                <a:solidFill>
                  <a:srgbClr val="00338D"/>
                </a:solidFill>
              </a:rPr>
              <a:t>42,20 Kč </a:t>
            </a:r>
            <a:r>
              <a:rPr lang="cs-CZ" sz="1600" b="1" dirty="0" smtClean="0">
                <a:solidFill>
                  <a:srgbClr val="00338D"/>
                </a:solidFill>
              </a:rPr>
              <a:t/>
            </a:r>
            <a:br>
              <a:rPr lang="cs-CZ" sz="1600" b="1" dirty="0" smtClean="0">
                <a:solidFill>
                  <a:srgbClr val="00338D"/>
                </a:solidFill>
              </a:rPr>
            </a:br>
            <a:r>
              <a:rPr lang="cs-CZ" sz="1600" b="1" dirty="0" smtClean="0">
                <a:solidFill>
                  <a:srgbClr val="00338D"/>
                </a:solidFill>
              </a:rPr>
              <a:t>veřejných přínosů</a:t>
            </a:r>
          </a:p>
        </p:txBody>
      </p:sp>
      <p:sp>
        <p:nvSpPr>
          <p:cNvPr id="11" name="Text Box 9"/>
          <p:cNvSpPr txBox="1">
            <a:spLocks noChangeArrowheads="1"/>
          </p:cNvSpPr>
          <p:nvPr/>
        </p:nvSpPr>
        <p:spPr bwMode="auto">
          <a:xfrm>
            <a:off x="3800872" y="5013176"/>
            <a:ext cx="2592000" cy="1152000"/>
          </a:xfrm>
          <a:prstGeom prst="rect">
            <a:avLst/>
          </a:prstGeom>
          <a:solidFill>
            <a:srgbClr val="E5EAF3"/>
          </a:solidFill>
          <a:ln w="76200" cmpd="tri" algn="ctr">
            <a:noFill/>
            <a:miter lim="800000"/>
            <a:headEnd/>
            <a:tailEnd/>
          </a:ln>
        </p:spPr>
        <p:txBody>
          <a:bodyPr lIns="36000" tIns="36000" rIns="36000" bIns="36000" anchor="ctr"/>
          <a:lstStyle/>
          <a:p>
            <a:pPr marL="85725" indent="-85725" algn="ctr">
              <a:spcBef>
                <a:spcPct val="15000"/>
              </a:spcBef>
            </a:pPr>
            <a:r>
              <a:rPr lang="cs-CZ" sz="1400" b="1" dirty="0">
                <a:solidFill>
                  <a:srgbClr val="00338D"/>
                </a:solidFill>
              </a:rPr>
              <a:t>Podíl </a:t>
            </a:r>
            <a:r>
              <a:rPr lang="cs-CZ" sz="1400" b="1" dirty="0" smtClean="0">
                <a:solidFill>
                  <a:srgbClr val="00338D"/>
                </a:solidFill>
              </a:rPr>
              <a:t>sportu na </a:t>
            </a:r>
            <a:r>
              <a:rPr lang="cs-CZ" sz="1400" b="1" dirty="0">
                <a:solidFill>
                  <a:srgbClr val="00338D"/>
                </a:solidFill>
              </a:rPr>
              <a:t>příjmech státního rozpočtu ČR</a:t>
            </a:r>
          </a:p>
          <a:p>
            <a:pPr marL="85725" indent="-85725" algn="ctr">
              <a:spcBef>
                <a:spcPct val="15000"/>
              </a:spcBef>
            </a:pPr>
            <a:r>
              <a:rPr lang="cs-CZ" sz="2400" b="1" dirty="0" smtClean="0">
                <a:solidFill>
                  <a:srgbClr val="00338D"/>
                </a:solidFill>
              </a:rPr>
              <a:t>3,3 </a:t>
            </a:r>
            <a:r>
              <a:rPr lang="cs-CZ" sz="2400" b="1" dirty="0">
                <a:solidFill>
                  <a:srgbClr val="00338D"/>
                </a:solidFill>
              </a:rPr>
              <a:t>%</a:t>
            </a:r>
          </a:p>
        </p:txBody>
      </p:sp>
      <p:sp>
        <p:nvSpPr>
          <p:cNvPr id="12" name="Text Box 10"/>
          <p:cNvSpPr txBox="1">
            <a:spLocks noChangeArrowheads="1"/>
          </p:cNvSpPr>
          <p:nvPr/>
        </p:nvSpPr>
        <p:spPr bwMode="auto">
          <a:xfrm>
            <a:off x="6825496" y="4653136"/>
            <a:ext cx="2592000" cy="1548000"/>
          </a:xfrm>
          <a:prstGeom prst="rect">
            <a:avLst/>
          </a:prstGeom>
          <a:solidFill>
            <a:srgbClr val="BFCCE3"/>
          </a:solidFill>
          <a:ln w="76200" cmpd="tri" algn="ctr">
            <a:noFill/>
            <a:miter lim="800000"/>
            <a:headEnd/>
            <a:tailEnd/>
          </a:ln>
        </p:spPr>
        <p:txBody>
          <a:bodyPr lIns="36000" tIns="36000" rIns="36000" bIns="36000" anchor="ctr"/>
          <a:lstStyle/>
          <a:p>
            <a:pPr marL="85725" indent="-85725" algn="ctr">
              <a:lnSpc>
                <a:spcPct val="90000"/>
              </a:lnSpc>
              <a:spcBef>
                <a:spcPct val="15000"/>
              </a:spcBef>
            </a:pPr>
            <a:r>
              <a:rPr lang="cs-CZ" sz="1600" b="1" dirty="0" smtClean="0">
                <a:solidFill>
                  <a:srgbClr val="00338D"/>
                </a:solidFill>
              </a:rPr>
              <a:t>1 Kč podpory</a:t>
            </a:r>
            <a:br>
              <a:rPr lang="cs-CZ" sz="1600" b="1" dirty="0" smtClean="0">
                <a:solidFill>
                  <a:srgbClr val="00338D"/>
                </a:solidFill>
              </a:rPr>
            </a:br>
            <a:r>
              <a:rPr lang="cs-CZ" sz="1600" b="1" dirty="0" smtClean="0">
                <a:solidFill>
                  <a:srgbClr val="00338D"/>
                </a:solidFill>
              </a:rPr>
              <a:t> z veřejných rozpočtů  </a:t>
            </a:r>
            <a:br>
              <a:rPr lang="cs-CZ" sz="1600" b="1" dirty="0" smtClean="0">
                <a:solidFill>
                  <a:srgbClr val="00338D"/>
                </a:solidFill>
              </a:rPr>
            </a:br>
            <a:r>
              <a:rPr lang="cs-CZ" sz="1600" b="1" dirty="0" smtClean="0">
                <a:solidFill>
                  <a:srgbClr val="00338D"/>
                </a:solidFill>
              </a:rPr>
              <a:t>vygeneruje </a:t>
            </a:r>
            <a:br>
              <a:rPr lang="cs-CZ" sz="1600" b="1" dirty="0" smtClean="0">
                <a:solidFill>
                  <a:srgbClr val="00338D"/>
                </a:solidFill>
              </a:rPr>
            </a:br>
            <a:r>
              <a:rPr lang="cs-CZ" sz="2400" b="1" dirty="0" smtClean="0">
                <a:solidFill>
                  <a:srgbClr val="00338D"/>
                </a:solidFill>
              </a:rPr>
              <a:t>3,55 Kč</a:t>
            </a:r>
            <a:r>
              <a:rPr lang="cs-CZ" sz="1600" b="1" dirty="0" smtClean="0">
                <a:solidFill>
                  <a:srgbClr val="00338D"/>
                </a:solidFill>
              </a:rPr>
              <a:t/>
            </a:r>
            <a:br>
              <a:rPr lang="cs-CZ" sz="1600" b="1" dirty="0" smtClean="0">
                <a:solidFill>
                  <a:srgbClr val="00338D"/>
                </a:solidFill>
              </a:rPr>
            </a:br>
            <a:r>
              <a:rPr lang="cs-CZ" sz="1600" b="1" dirty="0" smtClean="0">
                <a:solidFill>
                  <a:srgbClr val="00338D"/>
                </a:solidFill>
              </a:rPr>
              <a:t>přínosů do veřejných rozpočtů</a:t>
            </a:r>
          </a:p>
        </p:txBody>
      </p:sp>
    </p:spTree>
    <p:extLst>
      <p:ext uri="{BB962C8B-B14F-4D97-AF65-F5344CB8AC3E}">
        <p14:creationId xmlns:p14="http://schemas.microsoft.com/office/powerpoint/2010/main" val="23251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gray">
          <a:xfrm>
            <a:off x="2288704" y="116632"/>
            <a:ext cx="7344246" cy="576064"/>
          </a:xfrm>
          <a:prstGeom prst="rect">
            <a:avLst/>
          </a:prstGeom>
        </p:spPr>
        <p:txBody>
          <a:bodyPr vert="horz" lIns="0" tIns="0" rIns="0" bIns="0" rtlCol="0" anchor="b" anchorCtr="0">
            <a:normAutofit/>
          </a:bodyPr>
          <a:lst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cs-CZ" sz="1400" b="0" dirty="0">
                <a:solidFill>
                  <a:srgbClr val="97989A"/>
                </a:solidFill>
              </a:rPr>
              <a:t>Pozitivní efekty a přínosy mezinárodních sportovních akcí v ČR</a:t>
            </a:r>
            <a:r>
              <a:rPr lang="cs-CZ" sz="1200" b="0" dirty="0" smtClean="0">
                <a:solidFill>
                  <a:srgbClr val="97989A"/>
                </a:solidFill>
              </a:rPr>
              <a:t/>
            </a:r>
            <a:br>
              <a:rPr lang="cs-CZ" sz="1200" b="0" dirty="0" smtClean="0">
                <a:solidFill>
                  <a:srgbClr val="97989A"/>
                </a:solidFill>
              </a:rPr>
            </a:br>
            <a:r>
              <a:rPr lang="cs-CZ" dirty="0" smtClean="0"/>
              <a:t>Případová studie dopadu mezinárodní sportovní akce – fotbal</a:t>
            </a:r>
            <a:endParaRPr lang="cs-CZ" dirty="0"/>
          </a:p>
        </p:txBody>
      </p:sp>
      <p:pic>
        <p:nvPicPr>
          <p:cNvPr id="3" name="Picture 2"/>
          <p:cNvPicPr>
            <a:picLocks noChangeAspect="1"/>
          </p:cNvPicPr>
          <p:nvPr/>
        </p:nvPicPr>
        <p:blipFill>
          <a:blip r:embed="rId3"/>
          <a:stretch>
            <a:fillRect/>
          </a:stretch>
        </p:blipFill>
        <p:spPr>
          <a:xfrm>
            <a:off x="324532" y="1769233"/>
            <a:ext cx="3147800" cy="4195388"/>
          </a:xfrm>
          <a:prstGeom prst="rect">
            <a:avLst/>
          </a:prstGeom>
        </p:spPr>
      </p:pic>
      <p:sp>
        <p:nvSpPr>
          <p:cNvPr id="51" name="Rectangle 50"/>
          <p:cNvSpPr/>
          <p:nvPr/>
        </p:nvSpPr>
        <p:spPr>
          <a:xfrm>
            <a:off x="187484" y="1177007"/>
            <a:ext cx="9041668" cy="307777"/>
          </a:xfrm>
          <a:prstGeom prst="rect">
            <a:avLst/>
          </a:prstGeom>
        </p:spPr>
        <p:txBody>
          <a:bodyPr wrap="square" lIns="0">
            <a:spAutoFit/>
          </a:bodyPr>
          <a:lstStyle/>
          <a:p>
            <a:r>
              <a:rPr lang="cs-CZ" sz="1400" b="1" dirty="0">
                <a:solidFill>
                  <a:srgbClr val="00338D"/>
                </a:solidFill>
                <a:latin typeface="Arial"/>
                <a:cs typeface="Arial" pitchFamily="34" charset="0"/>
              </a:rPr>
              <a:t>Pozitivní efekty </a:t>
            </a:r>
            <a:r>
              <a:rPr lang="cs-CZ" sz="1400" b="1" dirty="0" smtClean="0">
                <a:solidFill>
                  <a:srgbClr val="00338D"/>
                </a:solidFill>
                <a:latin typeface="Arial"/>
                <a:cs typeface="Arial" pitchFamily="34" charset="0"/>
              </a:rPr>
              <a:t>„Mistrovství Evropy </a:t>
            </a:r>
            <a:r>
              <a:rPr lang="cs-CZ" sz="1400" b="1" dirty="0">
                <a:solidFill>
                  <a:srgbClr val="00338D"/>
                </a:solidFill>
                <a:latin typeface="Arial"/>
                <a:cs typeface="Arial" pitchFamily="34" charset="0"/>
              </a:rPr>
              <a:t>ve fotbale do 21 let v r. </a:t>
            </a:r>
            <a:r>
              <a:rPr lang="cs-CZ" sz="1400" b="1" dirty="0">
                <a:solidFill>
                  <a:srgbClr val="00338D"/>
                </a:solidFill>
                <a:cs typeface="Arial" pitchFamily="34" charset="0"/>
              </a:rPr>
              <a:t>2015 v České </a:t>
            </a:r>
            <a:r>
              <a:rPr lang="cs-CZ" sz="1400" b="1" dirty="0" smtClean="0">
                <a:solidFill>
                  <a:srgbClr val="00338D"/>
                </a:solidFill>
                <a:cs typeface="Arial" pitchFamily="34" charset="0"/>
              </a:rPr>
              <a:t>republice“</a:t>
            </a:r>
            <a:endParaRPr lang="en-US" sz="1400" b="1" dirty="0">
              <a:solidFill>
                <a:srgbClr val="00338D"/>
              </a:solidFill>
              <a:cs typeface="Arial" pitchFamily="34" charset="0"/>
            </a:endParaRPr>
          </a:p>
        </p:txBody>
      </p:sp>
      <p:sp>
        <p:nvSpPr>
          <p:cNvPr id="52" name="Right Brace 51"/>
          <p:cNvSpPr/>
          <p:nvPr/>
        </p:nvSpPr>
        <p:spPr>
          <a:xfrm>
            <a:off x="3486172" y="1800524"/>
            <a:ext cx="818756" cy="4140000"/>
          </a:xfrm>
          <a:prstGeom prst="rightBrace">
            <a:avLst>
              <a:gd name="adj1" fmla="val 115000"/>
              <a:gd name="adj2" fmla="val 12073"/>
            </a:avLst>
          </a:prstGeom>
          <a:ln w="12700">
            <a:solidFill>
              <a:srgbClr val="4066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5" name="Picture 4"/>
          <p:cNvPicPr>
            <a:picLocks noChangeAspect="1"/>
          </p:cNvPicPr>
          <p:nvPr/>
        </p:nvPicPr>
        <p:blipFill>
          <a:blip r:embed="rId4"/>
          <a:stretch>
            <a:fillRect/>
          </a:stretch>
        </p:blipFill>
        <p:spPr>
          <a:xfrm>
            <a:off x="4376936" y="1800524"/>
            <a:ext cx="1508006" cy="1051323"/>
          </a:xfrm>
          <a:prstGeom prst="rect">
            <a:avLst/>
          </a:prstGeom>
        </p:spPr>
      </p:pic>
      <p:pic>
        <p:nvPicPr>
          <p:cNvPr id="10" name="Picture 9"/>
          <p:cNvPicPr>
            <a:picLocks noChangeAspect="1"/>
          </p:cNvPicPr>
          <p:nvPr/>
        </p:nvPicPr>
        <p:blipFill>
          <a:blip r:embed="rId5"/>
          <a:stretch>
            <a:fillRect/>
          </a:stretch>
        </p:blipFill>
        <p:spPr>
          <a:xfrm>
            <a:off x="5884942" y="2924944"/>
            <a:ext cx="1764196" cy="1008112"/>
          </a:xfrm>
          <a:prstGeom prst="rect">
            <a:avLst/>
          </a:prstGeom>
        </p:spPr>
      </p:pic>
      <p:pic>
        <p:nvPicPr>
          <p:cNvPr id="11" name="Picture 10"/>
          <p:cNvPicPr>
            <a:picLocks noChangeAspect="1"/>
          </p:cNvPicPr>
          <p:nvPr/>
        </p:nvPicPr>
        <p:blipFill>
          <a:blip r:embed="rId6"/>
          <a:stretch>
            <a:fillRect/>
          </a:stretch>
        </p:blipFill>
        <p:spPr>
          <a:xfrm>
            <a:off x="7676818" y="3933056"/>
            <a:ext cx="1552334" cy="1024628"/>
          </a:xfrm>
          <a:prstGeom prst="rect">
            <a:avLst/>
          </a:prstGeom>
        </p:spPr>
      </p:pic>
      <p:pic>
        <p:nvPicPr>
          <p:cNvPr id="12" name="Picture 11"/>
          <p:cNvPicPr>
            <a:picLocks noChangeAspect="1"/>
          </p:cNvPicPr>
          <p:nvPr/>
        </p:nvPicPr>
        <p:blipFill>
          <a:blip r:embed="rId7"/>
          <a:stretch>
            <a:fillRect/>
          </a:stretch>
        </p:blipFill>
        <p:spPr>
          <a:xfrm>
            <a:off x="4476652" y="4625428"/>
            <a:ext cx="2691401" cy="1289961"/>
          </a:xfrm>
          <a:prstGeom prst="rect">
            <a:avLst/>
          </a:prstGeom>
        </p:spPr>
      </p:pic>
      <p:pic>
        <p:nvPicPr>
          <p:cNvPr id="13" name="Picture 12"/>
          <p:cNvPicPr>
            <a:picLocks noChangeAspect="1"/>
          </p:cNvPicPr>
          <p:nvPr/>
        </p:nvPicPr>
        <p:blipFill rotWithShape="1">
          <a:blip r:embed="rId8"/>
          <a:srcRect l="20956"/>
          <a:stretch/>
        </p:blipFill>
        <p:spPr>
          <a:xfrm>
            <a:off x="5956950" y="2119466"/>
            <a:ext cx="587912" cy="682811"/>
          </a:xfrm>
          <a:prstGeom prst="rect">
            <a:avLst/>
          </a:prstGeom>
        </p:spPr>
      </p:pic>
      <p:pic>
        <p:nvPicPr>
          <p:cNvPr id="95" name="Picture 94"/>
          <p:cNvPicPr>
            <a:picLocks noChangeAspect="1"/>
          </p:cNvPicPr>
          <p:nvPr/>
        </p:nvPicPr>
        <p:blipFill rotWithShape="1">
          <a:blip r:embed="rId8"/>
          <a:srcRect l="20956"/>
          <a:stretch/>
        </p:blipFill>
        <p:spPr>
          <a:xfrm>
            <a:off x="7676818" y="3187699"/>
            <a:ext cx="587912" cy="682811"/>
          </a:xfrm>
          <a:prstGeom prst="rect">
            <a:avLst/>
          </a:prstGeom>
        </p:spPr>
      </p:pic>
      <p:grpSp>
        <p:nvGrpSpPr>
          <p:cNvPr id="96" name="Group 290"/>
          <p:cNvGrpSpPr/>
          <p:nvPr/>
        </p:nvGrpSpPr>
        <p:grpSpPr>
          <a:xfrm>
            <a:off x="7649138" y="4836050"/>
            <a:ext cx="1584000" cy="126531"/>
            <a:chOff x="7113452" y="4010026"/>
            <a:chExt cx="1468438" cy="254000"/>
          </a:xfrm>
        </p:grpSpPr>
        <p:sp>
          <p:nvSpPr>
            <p:cNvPr id="97" name="Freeform 6"/>
            <p:cNvSpPr>
              <a:spLocks/>
            </p:cNvSpPr>
            <p:nvPr/>
          </p:nvSpPr>
          <p:spPr bwMode="auto">
            <a:xfrm>
              <a:off x="7573827" y="4087813"/>
              <a:ext cx="49213" cy="30163"/>
            </a:xfrm>
            <a:custGeom>
              <a:avLst/>
              <a:gdLst/>
              <a:ahLst/>
              <a:cxnLst>
                <a:cxn ang="0">
                  <a:pos x="27" y="0"/>
                </a:cxn>
                <a:cxn ang="0">
                  <a:pos x="21" y="2"/>
                </a:cxn>
                <a:cxn ang="0">
                  <a:pos x="14" y="6"/>
                </a:cxn>
                <a:cxn ang="0">
                  <a:pos x="7" y="10"/>
                </a:cxn>
                <a:cxn ang="0">
                  <a:pos x="0" y="17"/>
                </a:cxn>
                <a:cxn ang="0">
                  <a:pos x="10" y="10"/>
                </a:cxn>
                <a:cxn ang="0">
                  <a:pos x="20" y="4"/>
                </a:cxn>
                <a:cxn ang="0">
                  <a:pos x="27" y="0"/>
                </a:cxn>
              </a:cxnLst>
              <a:rect l="0" t="0" r="r" b="b"/>
              <a:pathLst>
                <a:path w="27" h="17">
                  <a:moveTo>
                    <a:pt x="27" y="0"/>
                  </a:moveTo>
                  <a:cubicBezTo>
                    <a:pt x="27" y="0"/>
                    <a:pt x="22" y="1"/>
                    <a:pt x="21" y="2"/>
                  </a:cubicBezTo>
                  <a:cubicBezTo>
                    <a:pt x="19" y="3"/>
                    <a:pt x="15" y="6"/>
                    <a:pt x="14" y="6"/>
                  </a:cubicBezTo>
                  <a:cubicBezTo>
                    <a:pt x="13" y="6"/>
                    <a:pt x="9" y="8"/>
                    <a:pt x="7" y="10"/>
                  </a:cubicBezTo>
                  <a:cubicBezTo>
                    <a:pt x="5" y="11"/>
                    <a:pt x="0" y="17"/>
                    <a:pt x="0" y="17"/>
                  </a:cubicBezTo>
                  <a:cubicBezTo>
                    <a:pt x="0" y="17"/>
                    <a:pt x="8" y="11"/>
                    <a:pt x="10" y="10"/>
                  </a:cubicBezTo>
                  <a:cubicBezTo>
                    <a:pt x="13" y="9"/>
                    <a:pt x="19" y="5"/>
                    <a:pt x="20" y="4"/>
                  </a:cubicBezTo>
                  <a:cubicBezTo>
                    <a:pt x="22" y="3"/>
                    <a:pt x="27" y="0"/>
                    <a:pt x="27"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7"/>
            <p:cNvSpPr>
              <a:spLocks/>
            </p:cNvSpPr>
            <p:nvPr/>
          </p:nvSpPr>
          <p:spPr bwMode="auto">
            <a:xfrm>
              <a:off x="7638914" y="4057651"/>
              <a:ext cx="31750" cy="19050"/>
            </a:xfrm>
            <a:custGeom>
              <a:avLst/>
              <a:gdLst/>
              <a:ahLst/>
              <a:cxnLst>
                <a:cxn ang="0">
                  <a:pos x="18" y="0"/>
                </a:cxn>
                <a:cxn ang="0">
                  <a:pos x="13" y="2"/>
                </a:cxn>
                <a:cxn ang="0">
                  <a:pos x="4" y="7"/>
                </a:cxn>
                <a:cxn ang="0">
                  <a:pos x="1" y="10"/>
                </a:cxn>
                <a:cxn ang="0">
                  <a:pos x="2" y="10"/>
                </a:cxn>
                <a:cxn ang="0">
                  <a:pos x="8" y="6"/>
                </a:cxn>
                <a:cxn ang="0">
                  <a:pos x="13" y="5"/>
                </a:cxn>
                <a:cxn ang="0">
                  <a:pos x="18" y="1"/>
                </a:cxn>
                <a:cxn ang="0">
                  <a:pos x="18" y="0"/>
                </a:cxn>
              </a:cxnLst>
              <a:rect l="0" t="0" r="r" b="b"/>
              <a:pathLst>
                <a:path w="18" h="10">
                  <a:moveTo>
                    <a:pt x="18" y="0"/>
                  </a:moveTo>
                  <a:cubicBezTo>
                    <a:pt x="17" y="0"/>
                    <a:pt x="16" y="0"/>
                    <a:pt x="13" y="2"/>
                  </a:cubicBezTo>
                  <a:cubicBezTo>
                    <a:pt x="8" y="4"/>
                    <a:pt x="6" y="5"/>
                    <a:pt x="4" y="7"/>
                  </a:cubicBezTo>
                  <a:cubicBezTo>
                    <a:pt x="3" y="9"/>
                    <a:pt x="0" y="10"/>
                    <a:pt x="1" y="10"/>
                  </a:cubicBezTo>
                  <a:cubicBezTo>
                    <a:pt x="1" y="10"/>
                    <a:pt x="1" y="10"/>
                    <a:pt x="2" y="10"/>
                  </a:cubicBezTo>
                  <a:cubicBezTo>
                    <a:pt x="4" y="9"/>
                    <a:pt x="7" y="7"/>
                    <a:pt x="8" y="6"/>
                  </a:cubicBezTo>
                  <a:cubicBezTo>
                    <a:pt x="9" y="6"/>
                    <a:pt x="11" y="6"/>
                    <a:pt x="13" y="5"/>
                  </a:cubicBezTo>
                  <a:cubicBezTo>
                    <a:pt x="14" y="3"/>
                    <a:pt x="16" y="1"/>
                    <a:pt x="18" y="1"/>
                  </a:cubicBezTo>
                  <a:cubicBezTo>
                    <a:pt x="18" y="0"/>
                    <a:pt x="18" y="0"/>
                    <a:pt x="18"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8"/>
            <p:cNvSpPr>
              <a:spLocks noEditPoints="1"/>
            </p:cNvSpPr>
            <p:nvPr/>
          </p:nvSpPr>
          <p:spPr bwMode="auto">
            <a:xfrm>
              <a:off x="7113452" y="4010026"/>
              <a:ext cx="1468438" cy="254000"/>
            </a:xfrm>
            <a:custGeom>
              <a:avLst/>
              <a:gdLst/>
              <a:ahLst/>
              <a:cxnLst>
                <a:cxn ang="0">
                  <a:pos x="515" y="96"/>
                </a:cxn>
                <a:cxn ang="0">
                  <a:pos x="451" y="123"/>
                </a:cxn>
                <a:cxn ang="0">
                  <a:pos x="483" y="104"/>
                </a:cxn>
                <a:cxn ang="0">
                  <a:pos x="517" y="90"/>
                </a:cxn>
                <a:cxn ang="0">
                  <a:pos x="498" y="99"/>
                </a:cxn>
                <a:cxn ang="0">
                  <a:pos x="464" y="113"/>
                </a:cxn>
                <a:cxn ang="0">
                  <a:pos x="303" y="89"/>
                </a:cxn>
                <a:cxn ang="0">
                  <a:pos x="295" y="96"/>
                </a:cxn>
                <a:cxn ang="0">
                  <a:pos x="322" y="77"/>
                </a:cxn>
                <a:cxn ang="0">
                  <a:pos x="309" y="88"/>
                </a:cxn>
                <a:cxn ang="0">
                  <a:pos x="494" y="54"/>
                </a:cxn>
                <a:cxn ang="0">
                  <a:pos x="610" y="72"/>
                </a:cxn>
                <a:cxn ang="0">
                  <a:pos x="643" y="51"/>
                </a:cxn>
                <a:cxn ang="0">
                  <a:pos x="682" y="31"/>
                </a:cxn>
                <a:cxn ang="0">
                  <a:pos x="678" y="39"/>
                </a:cxn>
                <a:cxn ang="0">
                  <a:pos x="646" y="56"/>
                </a:cxn>
                <a:cxn ang="0">
                  <a:pos x="275" y="59"/>
                </a:cxn>
                <a:cxn ang="0">
                  <a:pos x="344" y="22"/>
                </a:cxn>
                <a:cxn ang="0">
                  <a:pos x="275" y="59"/>
                </a:cxn>
                <a:cxn ang="0">
                  <a:pos x="99" y="8"/>
                </a:cxn>
                <a:cxn ang="0">
                  <a:pos x="36" y="59"/>
                </a:cxn>
                <a:cxn ang="0">
                  <a:pos x="19" y="67"/>
                </a:cxn>
                <a:cxn ang="0">
                  <a:pos x="94" y="74"/>
                </a:cxn>
                <a:cxn ang="0">
                  <a:pos x="252" y="129"/>
                </a:cxn>
                <a:cxn ang="0">
                  <a:pos x="427" y="133"/>
                </a:cxn>
                <a:cxn ang="0">
                  <a:pos x="571" y="137"/>
                </a:cxn>
                <a:cxn ang="0">
                  <a:pos x="670" y="98"/>
                </a:cxn>
                <a:cxn ang="0">
                  <a:pos x="697" y="88"/>
                </a:cxn>
                <a:cxn ang="0">
                  <a:pos x="622" y="130"/>
                </a:cxn>
                <a:cxn ang="0">
                  <a:pos x="699" y="90"/>
                </a:cxn>
                <a:cxn ang="0">
                  <a:pos x="741" y="132"/>
                </a:cxn>
                <a:cxn ang="0">
                  <a:pos x="763" y="134"/>
                </a:cxn>
                <a:cxn ang="0">
                  <a:pos x="756" y="130"/>
                </a:cxn>
                <a:cxn ang="0">
                  <a:pos x="795" y="131"/>
                </a:cxn>
                <a:cxn ang="0">
                  <a:pos x="794" y="124"/>
                </a:cxn>
                <a:cxn ang="0">
                  <a:pos x="798" y="119"/>
                </a:cxn>
                <a:cxn ang="0">
                  <a:pos x="796" y="113"/>
                </a:cxn>
                <a:cxn ang="0">
                  <a:pos x="810" y="102"/>
                </a:cxn>
                <a:cxn ang="0">
                  <a:pos x="791" y="90"/>
                </a:cxn>
                <a:cxn ang="0">
                  <a:pos x="729" y="71"/>
                </a:cxn>
                <a:cxn ang="0">
                  <a:pos x="689" y="26"/>
                </a:cxn>
                <a:cxn ang="0">
                  <a:pos x="636" y="52"/>
                </a:cxn>
                <a:cxn ang="0">
                  <a:pos x="572" y="80"/>
                </a:cxn>
                <a:cxn ang="0">
                  <a:pos x="520" y="37"/>
                </a:cxn>
                <a:cxn ang="0">
                  <a:pos x="486" y="48"/>
                </a:cxn>
                <a:cxn ang="0">
                  <a:pos x="469" y="55"/>
                </a:cxn>
                <a:cxn ang="0">
                  <a:pos x="472" y="56"/>
                </a:cxn>
                <a:cxn ang="0">
                  <a:pos x="463" y="55"/>
                </a:cxn>
                <a:cxn ang="0">
                  <a:pos x="434" y="65"/>
                </a:cxn>
                <a:cxn ang="0">
                  <a:pos x="409" y="70"/>
                </a:cxn>
                <a:cxn ang="0">
                  <a:pos x="355" y="13"/>
                </a:cxn>
                <a:cxn ang="0">
                  <a:pos x="223" y="79"/>
                </a:cxn>
                <a:cxn ang="0">
                  <a:pos x="248" y="64"/>
                </a:cxn>
                <a:cxn ang="0">
                  <a:pos x="195" y="81"/>
                </a:cxn>
                <a:cxn ang="0">
                  <a:pos x="115" y="0"/>
                </a:cxn>
              </a:cxnLst>
              <a:rect l="0" t="0" r="r" b="b"/>
              <a:pathLst>
                <a:path w="811" h="141">
                  <a:moveTo>
                    <a:pt x="451" y="123"/>
                  </a:moveTo>
                  <a:cubicBezTo>
                    <a:pt x="451" y="123"/>
                    <a:pt x="451" y="123"/>
                    <a:pt x="451" y="123"/>
                  </a:cubicBezTo>
                  <a:cubicBezTo>
                    <a:pt x="451" y="123"/>
                    <a:pt x="459" y="119"/>
                    <a:pt x="463" y="118"/>
                  </a:cubicBezTo>
                  <a:cubicBezTo>
                    <a:pt x="466" y="117"/>
                    <a:pt x="489" y="106"/>
                    <a:pt x="501" y="101"/>
                  </a:cubicBezTo>
                  <a:cubicBezTo>
                    <a:pt x="510" y="97"/>
                    <a:pt x="509" y="98"/>
                    <a:pt x="515" y="96"/>
                  </a:cubicBezTo>
                  <a:cubicBezTo>
                    <a:pt x="517" y="96"/>
                    <a:pt x="518" y="95"/>
                    <a:pt x="519" y="95"/>
                  </a:cubicBezTo>
                  <a:cubicBezTo>
                    <a:pt x="520" y="95"/>
                    <a:pt x="520" y="96"/>
                    <a:pt x="520" y="96"/>
                  </a:cubicBezTo>
                  <a:cubicBezTo>
                    <a:pt x="520" y="96"/>
                    <a:pt x="505" y="101"/>
                    <a:pt x="489" y="108"/>
                  </a:cubicBezTo>
                  <a:cubicBezTo>
                    <a:pt x="474" y="115"/>
                    <a:pt x="466" y="118"/>
                    <a:pt x="460" y="121"/>
                  </a:cubicBezTo>
                  <a:cubicBezTo>
                    <a:pt x="455" y="123"/>
                    <a:pt x="452" y="123"/>
                    <a:pt x="451" y="123"/>
                  </a:cubicBezTo>
                  <a:moveTo>
                    <a:pt x="464" y="113"/>
                  </a:moveTo>
                  <a:cubicBezTo>
                    <a:pt x="463" y="113"/>
                    <a:pt x="463" y="113"/>
                    <a:pt x="463" y="112"/>
                  </a:cubicBezTo>
                  <a:cubicBezTo>
                    <a:pt x="463" y="111"/>
                    <a:pt x="465" y="110"/>
                    <a:pt x="466" y="109"/>
                  </a:cubicBezTo>
                  <a:cubicBezTo>
                    <a:pt x="468" y="109"/>
                    <a:pt x="472" y="107"/>
                    <a:pt x="473" y="107"/>
                  </a:cubicBezTo>
                  <a:cubicBezTo>
                    <a:pt x="474" y="107"/>
                    <a:pt x="481" y="105"/>
                    <a:pt x="483" y="104"/>
                  </a:cubicBezTo>
                  <a:cubicBezTo>
                    <a:pt x="485" y="103"/>
                    <a:pt x="487" y="101"/>
                    <a:pt x="489" y="101"/>
                  </a:cubicBezTo>
                  <a:cubicBezTo>
                    <a:pt x="491" y="100"/>
                    <a:pt x="491" y="100"/>
                    <a:pt x="495" y="98"/>
                  </a:cubicBezTo>
                  <a:cubicBezTo>
                    <a:pt x="498" y="97"/>
                    <a:pt x="500" y="96"/>
                    <a:pt x="501" y="95"/>
                  </a:cubicBezTo>
                  <a:cubicBezTo>
                    <a:pt x="503" y="95"/>
                    <a:pt x="509" y="92"/>
                    <a:pt x="511" y="91"/>
                  </a:cubicBezTo>
                  <a:cubicBezTo>
                    <a:pt x="512" y="91"/>
                    <a:pt x="516" y="91"/>
                    <a:pt x="517" y="90"/>
                  </a:cubicBezTo>
                  <a:cubicBezTo>
                    <a:pt x="517" y="90"/>
                    <a:pt x="518" y="90"/>
                    <a:pt x="518" y="90"/>
                  </a:cubicBezTo>
                  <a:cubicBezTo>
                    <a:pt x="518" y="90"/>
                    <a:pt x="519" y="90"/>
                    <a:pt x="519" y="90"/>
                  </a:cubicBezTo>
                  <a:cubicBezTo>
                    <a:pt x="518" y="91"/>
                    <a:pt x="517" y="93"/>
                    <a:pt x="515" y="93"/>
                  </a:cubicBezTo>
                  <a:cubicBezTo>
                    <a:pt x="514" y="94"/>
                    <a:pt x="509" y="96"/>
                    <a:pt x="507" y="96"/>
                  </a:cubicBezTo>
                  <a:cubicBezTo>
                    <a:pt x="506" y="97"/>
                    <a:pt x="501" y="98"/>
                    <a:pt x="498" y="99"/>
                  </a:cubicBezTo>
                  <a:cubicBezTo>
                    <a:pt x="495" y="100"/>
                    <a:pt x="490" y="103"/>
                    <a:pt x="487" y="104"/>
                  </a:cubicBezTo>
                  <a:cubicBezTo>
                    <a:pt x="484" y="105"/>
                    <a:pt x="481" y="106"/>
                    <a:pt x="478" y="107"/>
                  </a:cubicBezTo>
                  <a:cubicBezTo>
                    <a:pt x="475" y="108"/>
                    <a:pt x="476" y="108"/>
                    <a:pt x="472" y="110"/>
                  </a:cubicBezTo>
                  <a:cubicBezTo>
                    <a:pt x="468" y="111"/>
                    <a:pt x="466" y="113"/>
                    <a:pt x="466" y="113"/>
                  </a:cubicBezTo>
                  <a:cubicBezTo>
                    <a:pt x="465" y="113"/>
                    <a:pt x="465" y="113"/>
                    <a:pt x="464" y="113"/>
                  </a:cubicBezTo>
                  <a:moveTo>
                    <a:pt x="295" y="96"/>
                  </a:moveTo>
                  <a:cubicBezTo>
                    <a:pt x="294" y="96"/>
                    <a:pt x="294" y="96"/>
                    <a:pt x="294" y="95"/>
                  </a:cubicBezTo>
                  <a:cubicBezTo>
                    <a:pt x="294" y="95"/>
                    <a:pt x="294" y="93"/>
                    <a:pt x="296" y="92"/>
                  </a:cubicBezTo>
                  <a:cubicBezTo>
                    <a:pt x="298" y="92"/>
                    <a:pt x="300" y="91"/>
                    <a:pt x="300" y="91"/>
                  </a:cubicBezTo>
                  <a:cubicBezTo>
                    <a:pt x="301" y="90"/>
                    <a:pt x="303" y="89"/>
                    <a:pt x="303" y="89"/>
                  </a:cubicBezTo>
                  <a:cubicBezTo>
                    <a:pt x="303" y="89"/>
                    <a:pt x="303" y="89"/>
                    <a:pt x="303" y="89"/>
                  </a:cubicBezTo>
                  <a:cubicBezTo>
                    <a:pt x="304" y="89"/>
                    <a:pt x="306" y="90"/>
                    <a:pt x="304" y="91"/>
                  </a:cubicBezTo>
                  <a:cubicBezTo>
                    <a:pt x="304" y="92"/>
                    <a:pt x="302" y="93"/>
                    <a:pt x="300" y="93"/>
                  </a:cubicBezTo>
                  <a:cubicBezTo>
                    <a:pt x="299" y="94"/>
                    <a:pt x="297" y="94"/>
                    <a:pt x="296" y="95"/>
                  </a:cubicBezTo>
                  <a:cubicBezTo>
                    <a:pt x="296" y="96"/>
                    <a:pt x="295" y="96"/>
                    <a:pt x="295" y="96"/>
                  </a:cubicBezTo>
                  <a:moveTo>
                    <a:pt x="309" y="88"/>
                  </a:moveTo>
                  <a:cubicBezTo>
                    <a:pt x="308" y="88"/>
                    <a:pt x="308" y="86"/>
                    <a:pt x="309" y="86"/>
                  </a:cubicBezTo>
                  <a:cubicBezTo>
                    <a:pt x="310" y="85"/>
                    <a:pt x="312" y="83"/>
                    <a:pt x="314" y="82"/>
                  </a:cubicBezTo>
                  <a:cubicBezTo>
                    <a:pt x="315" y="81"/>
                    <a:pt x="315" y="81"/>
                    <a:pt x="318" y="79"/>
                  </a:cubicBezTo>
                  <a:cubicBezTo>
                    <a:pt x="320" y="78"/>
                    <a:pt x="321" y="77"/>
                    <a:pt x="322" y="77"/>
                  </a:cubicBezTo>
                  <a:cubicBezTo>
                    <a:pt x="322" y="77"/>
                    <a:pt x="323" y="77"/>
                    <a:pt x="323" y="78"/>
                  </a:cubicBezTo>
                  <a:cubicBezTo>
                    <a:pt x="324" y="78"/>
                    <a:pt x="324" y="78"/>
                    <a:pt x="322" y="79"/>
                  </a:cubicBezTo>
                  <a:cubicBezTo>
                    <a:pt x="321" y="80"/>
                    <a:pt x="318" y="83"/>
                    <a:pt x="316" y="83"/>
                  </a:cubicBezTo>
                  <a:cubicBezTo>
                    <a:pt x="315" y="84"/>
                    <a:pt x="314" y="85"/>
                    <a:pt x="313" y="86"/>
                  </a:cubicBezTo>
                  <a:cubicBezTo>
                    <a:pt x="311" y="88"/>
                    <a:pt x="311" y="88"/>
                    <a:pt x="309" y="88"/>
                  </a:cubicBezTo>
                  <a:cubicBezTo>
                    <a:pt x="309" y="88"/>
                    <a:pt x="309" y="88"/>
                    <a:pt x="309" y="88"/>
                  </a:cubicBezTo>
                  <a:moveTo>
                    <a:pt x="477" y="62"/>
                  </a:moveTo>
                  <a:cubicBezTo>
                    <a:pt x="475" y="62"/>
                    <a:pt x="476" y="60"/>
                    <a:pt x="479" y="59"/>
                  </a:cubicBezTo>
                  <a:cubicBezTo>
                    <a:pt x="482" y="57"/>
                    <a:pt x="490" y="55"/>
                    <a:pt x="493" y="54"/>
                  </a:cubicBezTo>
                  <a:cubicBezTo>
                    <a:pt x="493" y="54"/>
                    <a:pt x="494" y="54"/>
                    <a:pt x="494" y="54"/>
                  </a:cubicBezTo>
                  <a:cubicBezTo>
                    <a:pt x="495" y="54"/>
                    <a:pt x="491" y="56"/>
                    <a:pt x="489" y="57"/>
                  </a:cubicBezTo>
                  <a:cubicBezTo>
                    <a:pt x="487" y="57"/>
                    <a:pt x="486" y="59"/>
                    <a:pt x="485" y="60"/>
                  </a:cubicBezTo>
                  <a:cubicBezTo>
                    <a:pt x="483" y="61"/>
                    <a:pt x="479" y="62"/>
                    <a:pt x="477" y="62"/>
                  </a:cubicBezTo>
                  <a:cubicBezTo>
                    <a:pt x="477" y="62"/>
                    <a:pt x="477" y="62"/>
                    <a:pt x="477" y="62"/>
                  </a:cubicBezTo>
                  <a:moveTo>
                    <a:pt x="610" y="72"/>
                  </a:moveTo>
                  <a:cubicBezTo>
                    <a:pt x="608" y="72"/>
                    <a:pt x="609" y="70"/>
                    <a:pt x="609" y="70"/>
                  </a:cubicBezTo>
                  <a:cubicBezTo>
                    <a:pt x="611" y="69"/>
                    <a:pt x="614" y="67"/>
                    <a:pt x="615" y="66"/>
                  </a:cubicBezTo>
                  <a:cubicBezTo>
                    <a:pt x="617" y="65"/>
                    <a:pt x="623" y="63"/>
                    <a:pt x="626" y="62"/>
                  </a:cubicBezTo>
                  <a:cubicBezTo>
                    <a:pt x="628" y="61"/>
                    <a:pt x="632" y="58"/>
                    <a:pt x="634" y="57"/>
                  </a:cubicBezTo>
                  <a:cubicBezTo>
                    <a:pt x="635" y="56"/>
                    <a:pt x="641" y="52"/>
                    <a:pt x="643" y="51"/>
                  </a:cubicBezTo>
                  <a:cubicBezTo>
                    <a:pt x="644" y="50"/>
                    <a:pt x="653" y="45"/>
                    <a:pt x="655" y="44"/>
                  </a:cubicBezTo>
                  <a:cubicBezTo>
                    <a:pt x="658" y="42"/>
                    <a:pt x="662" y="40"/>
                    <a:pt x="664" y="40"/>
                  </a:cubicBezTo>
                  <a:cubicBezTo>
                    <a:pt x="666" y="40"/>
                    <a:pt x="670" y="38"/>
                    <a:pt x="672" y="37"/>
                  </a:cubicBezTo>
                  <a:cubicBezTo>
                    <a:pt x="674" y="36"/>
                    <a:pt x="677" y="34"/>
                    <a:pt x="678" y="33"/>
                  </a:cubicBezTo>
                  <a:cubicBezTo>
                    <a:pt x="679" y="32"/>
                    <a:pt x="680" y="31"/>
                    <a:pt x="682" y="31"/>
                  </a:cubicBezTo>
                  <a:cubicBezTo>
                    <a:pt x="683" y="30"/>
                    <a:pt x="684" y="30"/>
                    <a:pt x="684" y="30"/>
                  </a:cubicBezTo>
                  <a:cubicBezTo>
                    <a:pt x="685" y="30"/>
                    <a:pt x="685" y="30"/>
                    <a:pt x="685" y="31"/>
                  </a:cubicBezTo>
                  <a:cubicBezTo>
                    <a:pt x="684" y="33"/>
                    <a:pt x="685" y="33"/>
                    <a:pt x="682" y="35"/>
                  </a:cubicBezTo>
                  <a:cubicBezTo>
                    <a:pt x="680" y="36"/>
                    <a:pt x="677" y="39"/>
                    <a:pt x="678" y="39"/>
                  </a:cubicBezTo>
                  <a:cubicBezTo>
                    <a:pt x="678" y="39"/>
                    <a:pt x="678" y="39"/>
                    <a:pt x="678" y="39"/>
                  </a:cubicBezTo>
                  <a:cubicBezTo>
                    <a:pt x="678" y="39"/>
                    <a:pt x="678" y="39"/>
                    <a:pt x="678" y="39"/>
                  </a:cubicBezTo>
                  <a:cubicBezTo>
                    <a:pt x="679" y="39"/>
                    <a:pt x="679" y="41"/>
                    <a:pt x="677" y="42"/>
                  </a:cubicBezTo>
                  <a:cubicBezTo>
                    <a:pt x="675" y="44"/>
                    <a:pt x="674" y="44"/>
                    <a:pt x="670" y="45"/>
                  </a:cubicBezTo>
                  <a:cubicBezTo>
                    <a:pt x="666" y="47"/>
                    <a:pt x="665" y="48"/>
                    <a:pt x="660" y="49"/>
                  </a:cubicBezTo>
                  <a:cubicBezTo>
                    <a:pt x="655" y="50"/>
                    <a:pt x="651" y="53"/>
                    <a:pt x="646" y="56"/>
                  </a:cubicBezTo>
                  <a:cubicBezTo>
                    <a:pt x="640" y="59"/>
                    <a:pt x="632" y="64"/>
                    <a:pt x="626" y="67"/>
                  </a:cubicBezTo>
                  <a:cubicBezTo>
                    <a:pt x="621" y="69"/>
                    <a:pt x="619" y="68"/>
                    <a:pt x="616" y="70"/>
                  </a:cubicBezTo>
                  <a:cubicBezTo>
                    <a:pt x="614" y="72"/>
                    <a:pt x="614" y="71"/>
                    <a:pt x="611" y="72"/>
                  </a:cubicBezTo>
                  <a:cubicBezTo>
                    <a:pt x="611" y="72"/>
                    <a:pt x="611" y="72"/>
                    <a:pt x="610" y="72"/>
                  </a:cubicBezTo>
                  <a:moveTo>
                    <a:pt x="275" y="59"/>
                  </a:moveTo>
                  <a:cubicBezTo>
                    <a:pt x="273" y="59"/>
                    <a:pt x="274" y="57"/>
                    <a:pt x="275" y="56"/>
                  </a:cubicBezTo>
                  <a:cubicBezTo>
                    <a:pt x="276" y="55"/>
                    <a:pt x="277" y="55"/>
                    <a:pt x="282" y="51"/>
                  </a:cubicBezTo>
                  <a:cubicBezTo>
                    <a:pt x="287" y="48"/>
                    <a:pt x="300" y="40"/>
                    <a:pt x="308" y="35"/>
                  </a:cubicBezTo>
                  <a:cubicBezTo>
                    <a:pt x="317" y="30"/>
                    <a:pt x="332" y="24"/>
                    <a:pt x="336" y="23"/>
                  </a:cubicBezTo>
                  <a:cubicBezTo>
                    <a:pt x="339" y="22"/>
                    <a:pt x="342" y="22"/>
                    <a:pt x="344" y="22"/>
                  </a:cubicBezTo>
                  <a:cubicBezTo>
                    <a:pt x="345" y="22"/>
                    <a:pt x="346" y="22"/>
                    <a:pt x="346" y="22"/>
                  </a:cubicBezTo>
                  <a:cubicBezTo>
                    <a:pt x="346" y="22"/>
                    <a:pt x="345" y="22"/>
                    <a:pt x="340" y="23"/>
                  </a:cubicBezTo>
                  <a:cubicBezTo>
                    <a:pt x="335" y="25"/>
                    <a:pt x="331" y="27"/>
                    <a:pt x="316" y="35"/>
                  </a:cubicBezTo>
                  <a:cubicBezTo>
                    <a:pt x="301" y="43"/>
                    <a:pt x="280" y="57"/>
                    <a:pt x="276" y="59"/>
                  </a:cubicBezTo>
                  <a:cubicBezTo>
                    <a:pt x="276" y="59"/>
                    <a:pt x="275" y="59"/>
                    <a:pt x="275" y="59"/>
                  </a:cubicBezTo>
                  <a:moveTo>
                    <a:pt x="26" y="65"/>
                  </a:moveTo>
                  <a:cubicBezTo>
                    <a:pt x="28" y="65"/>
                    <a:pt x="45" y="46"/>
                    <a:pt x="62" y="33"/>
                  </a:cubicBezTo>
                  <a:cubicBezTo>
                    <a:pt x="80" y="19"/>
                    <a:pt x="85" y="16"/>
                    <a:pt x="89" y="14"/>
                  </a:cubicBezTo>
                  <a:cubicBezTo>
                    <a:pt x="94" y="11"/>
                    <a:pt x="94" y="11"/>
                    <a:pt x="97" y="10"/>
                  </a:cubicBezTo>
                  <a:cubicBezTo>
                    <a:pt x="98" y="9"/>
                    <a:pt x="99" y="8"/>
                    <a:pt x="99" y="8"/>
                  </a:cubicBezTo>
                  <a:cubicBezTo>
                    <a:pt x="99" y="8"/>
                    <a:pt x="99" y="9"/>
                    <a:pt x="99" y="9"/>
                  </a:cubicBezTo>
                  <a:cubicBezTo>
                    <a:pt x="98" y="11"/>
                    <a:pt x="95" y="14"/>
                    <a:pt x="92" y="16"/>
                  </a:cubicBezTo>
                  <a:cubicBezTo>
                    <a:pt x="88" y="18"/>
                    <a:pt x="71" y="32"/>
                    <a:pt x="67" y="33"/>
                  </a:cubicBezTo>
                  <a:cubicBezTo>
                    <a:pt x="62" y="35"/>
                    <a:pt x="52" y="46"/>
                    <a:pt x="49" y="48"/>
                  </a:cubicBezTo>
                  <a:cubicBezTo>
                    <a:pt x="47" y="50"/>
                    <a:pt x="40" y="55"/>
                    <a:pt x="36" y="59"/>
                  </a:cubicBezTo>
                  <a:cubicBezTo>
                    <a:pt x="32" y="62"/>
                    <a:pt x="27" y="65"/>
                    <a:pt x="26" y="65"/>
                  </a:cubicBezTo>
                  <a:moveTo>
                    <a:pt x="115" y="0"/>
                  </a:moveTo>
                  <a:cubicBezTo>
                    <a:pt x="115" y="0"/>
                    <a:pt x="115" y="0"/>
                    <a:pt x="115" y="0"/>
                  </a:cubicBezTo>
                  <a:cubicBezTo>
                    <a:pt x="106" y="0"/>
                    <a:pt x="90" y="9"/>
                    <a:pt x="79" y="16"/>
                  </a:cubicBezTo>
                  <a:cubicBezTo>
                    <a:pt x="69" y="22"/>
                    <a:pt x="27" y="59"/>
                    <a:pt x="19" y="67"/>
                  </a:cubicBezTo>
                  <a:cubicBezTo>
                    <a:pt x="8" y="77"/>
                    <a:pt x="0" y="84"/>
                    <a:pt x="1" y="92"/>
                  </a:cubicBezTo>
                  <a:cubicBezTo>
                    <a:pt x="2" y="100"/>
                    <a:pt x="12" y="120"/>
                    <a:pt x="18" y="127"/>
                  </a:cubicBezTo>
                  <a:cubicBezTo>
                    <a:pt x="21" y="131"/>
                    <a:pt x="23" y="135"/>
                    <a:pt x="27" y="135"/>
                  </a:cubicBezTo>
                  <a:cubicBezTo>
                    <a:pt x="29" y="135"/>
                    <a:pt x="31" y="134"/>
                    <a:pt x="35" y="131"/>
                  </a:cubicBezTo>
                  <a:cubicBezTo>
                    <a:pt x="44" y="124"/>
                    <a:pt x="72" y="89"/>
                    <a:pt x="94" y="74"/>
                  </a:cubicBezTo>
                  <a:cubicBezTo>
                    <a:pt x="109" y="63"/>
                    <a:pt x="125" y="52"/>
                    <a:pt x="134" y="52"/>
                  </a:cubicBezTo>
                  <a:cubicBezTo>
                    <a:pt x="137" y="52"/>
                    <a:pt x="140" y="54"/>
                    <a:pt x="141" y="57"/>
                  </a:cubicBezTo>
                  <a:cubicBezTo>
                    <a:pt x="146" y="69"/>
                    <a:pt x="165" y="105"/>
                    <a:pt x="174" y="120"/>
                  </a:cubicBezTo>
                  <a:cubicBezTo>
                    <a:pt x="181" y="129"/>
                    <a:pt x="197" y="137"/>
                    <a:pt x="217" y="137"/>
                  </a:cubicBezTo>
                  <a:cubicBezTo>
                    <a:pt x="228" y="137"/>
                    <a:pt x="240" y="135"/>
                    <a:pt x="252" y="129"/>
                  </a:cubicBezTo>
                  <a:cubicBezTo>
                    <a:pt x="285" y="114"/>
                    <a:pt x="328" y="84"/>
                    <a:pt x="343" y="77"/>
                  </a:cubicBezTo>
                  <a:cubicBezTo>
                    <a:pt x="353" y="71"/>
                    <a:pt x="364" y="69"/>
                    <a:pt x="369" y="69"/>
                  </a:cubicBezTo>
                  <a:cubicBezTo>
                    <a:pt x="371" y="69"/>
                    <a:pt x="372" y="70"/>
                    <a:pt x="373" y="70"/>
                  </a:cubicBezTo>
                  <a:cubicBezTo>
                    <a:pt x="376" y="71"/>
                    <a:pt x="392" y="110"/>
                    <a:pt x="395" y="117"/>
                  </a:cubicBezTo>
                  <a:cubicBezTo>
                    <a:pt x="397" y="122"/>
                    <a:pt x="410" y="133"/>
                    <a:pt x="427" y="133"/>
                  </a:cubicBezTo>
                  <a:cubicBezTo>
                    <a:pt x="433" y="133"/>
                    <a:pt x="439" y="132"/>
                    <a:pt x="446" y="129"/>
                  </a:cubicBezTo>
                  <a:cubicBezTo>
                    <a:pt x="461" y="122"/>
                    <a:pt x="493" y="107"/>
                    <a:pt x="519" y="98"/>
                  </a:cubicBezTo>
                  <a:cubicBezTo>
                    <a:pt x="529" y="95"/>
                    <a:pt x="538" y="94"/>
                    <a:pt x="544" y="94"/>
                  </a:cubicBezTo>
                  <a:cubicBezTo>
                    <a:pt x="549" y="94"/>
                    <a:pt x="552" y="94"/>
                    <a:pt x="553" y="96"/>
                  </a:cubicBezTo>
                  <a:cubicBezTo>
                    <a:pt x="558" y="108"/>
                    <a:pt x="561" y="131"/>
                    <a:pt x="571" y="137"/>
                  </a:cubicBezTo>
                  <a:cubicBezTo>
                    <a:pt x="576" y="140"/>
                    <a:pt x="581" y="141"/>
                    <a:pt x="585" y="141"/>
                  </a:cubicBezTo>
                  <a:cubicBezTo>
                    <a:pt x="589" y="141"/>
                    <a:pt x="594" y="140"/>
                    <a:pt x="598" y="138"/>
                  </a:cubicBezTo>
                  <a:cubicBezTo>
                    <a:pt x="607" y="135"/>
                    <a:pt x="611" y="133"/>
                    <a:pt x="614" y="130"/>
                  </a:cubicBezTo>
                  <a:cubicBezTo>
                    <a:pt x="618" y="126"/>
                    <a:pt x="629" y="117"/>
                    <a:pt x="634" y="116"/>
                  </a:cubicBezTo>
                  <a:cubicBezTo>
                    <a:pt x="639" y="115"/>
                    <a:pt x="664" y="100"/>
                    <a:pt x="670" y="98"/>
                  </a:cubicBezTo>
                  <a:cubicBezTo>
                    <a:pt x="676" y="96"/>
                    <a:pt x="687" y="89"/>
                    <a:pt x="687" y="89"/>
                  </a:cubicBezTo>
                  <a:cubicBezTo>
                    <a:pt x="687" y="89"/>
                    <a:pt x="692" y="87"/>
                    <a:pt x="693" y="86"/>
                  </a:cubicBezTo>
                  <a:cubicBezTo>
                    <a:pt x="693" y="86"/>
                    <a:pt x="695" y="86"/>
                    <a:pt x="696" y="86"/>
                  </a:cubicBezTo>
                  <a:cubicBezTo>
                    <a:pt x="696" y="86"/>
                    <a:pt x="697" y="86"/>
                    <a:pt x="697" y="86"/>
                  </a:cubicBezTo>
                  <a:cubicBezTo>
                    <a:pt x="697" y="87"/>
                    <a:pt x="698" y="88"/>
                    <a:pt x="697" y="88"/>
                  </a:cubicBezTo>
                  <a:cubicBezTo>
                    <a:pt x="696" y="88"/>
                    <a:pt x="657" y="109"/>
                    <a:pt x="652" y="112"/>
                  </a:cubicBezTo>
                  <a:cubicBezTo>
                    <a:pt x="648" y="114"/>
                    <a:pt x="635" y="122"/>
                    <a:pt x="633" y="123"/>
                  </a:cubicBezTo>
                  <a:cubicBezTo>
                    <a:pt x="630" y="124"/>
                    <a:pt x="625" y="126"/>
                    <a:pt x="623" y="128"/>
                  </a:cubicBezTo>
                  <a:cubicBezTo>
                    <a:pt x="620" y="129"/>
                    <a:pt x="620" y="130"/>
                    <a:pt x="621" y="130"/>
                  </a:cubicBezTo>
                  <a:cubicBezTo>
                    <a:pt x="622" y="130"/>
                    <a:pt x="622" y="130"/>
                    <a:pt x="622" y="130"/>
                  </a:cubicBezTo>
                  <a:cubicBezTo>
                    <a:pt x="624" y="129"/>
                    <a:pt x="647" y="118"/>
                    <a:pt x="652" y="115"/>
                  </a:cubicBezTo>
                  <a:cubicBezTo>
                    <a:pt x="658" y="112"/>
                    <a:pt x="673" y="103"/>
                    <a:pt x="677" y="100"/>
                  </a:cubicBezTo>
                  <a:cubicBezTo>
                    <a:pt x="681" y="98"/>
                    <a:pt x="684" y="97"/>
                    <a:pt x="687" y="96"/>
                  </a:cubicBezTo>
                  <a:cubicBezTo>
                    <a:pt x="691" y="95"/>
                    <a:pt x="695" y="93"/>
                    <a:pt x="695" y="92"/>
                  </a:cubicBezTo>
                  <a:cubicBezTo>
                    <a:pt x="696" y="92"/>
                    <a:pt x="698" y="90"/>
                    <a:pt x="699" y="90"/>
                  </a:cubicBezTo>
                  <a:cubicBezTo>
                    <a:pt x="699" y="90"/>
                    <a:pt x="699" y="90"/>
                    <a:pt x="699" y="90"/>
                  </a:cubicBezTo>
                  <a:cubicBezTo>
                    <a:pt x="699" y="91"/>
                    <a:pt x="700" y="93"/>
                    <a:pt x="700" y="94"/>
                  </a:cubicBezTo>
                  <a:cubicBezTo>
                    <a:pt x="700" y="95"/>
                    <a:pt x="711" y="115"/>
                    <a:pt x="718" y="120"/>
                  </a:cubicBezTo>
                  <a:cubicBezTo>
                    <a:pt x="724" y="125"/>
                    <a:pt x="730" y="128"/>
                    <a:pt x="734" y="130"/>
                  </a:cubicBezTo>
                  <a:cubicBezTo>
                    <a:pt x="737" y="132"/>
                    <a:pt x="739" y="132"/>
                    <a:pt x="741" y="132"/>
                  </a:cubicBezTo>
                  <a:cubicBezTo>
                    <a:pt x="741" y="132"/>
                    <a:pt x="742" y="132"/>
                    <a:pt x="742" y="132"/>
                  </a:cubicBezTo>
                  <a:cubicBezTo>
                    <a:pt x="745" y="132"/>
                    <a:pt x="746" y="131"/>
                    <a:pt x="747" y="130"/>
                  </a:cubicBezTo>
                  <a:cubicBezTo>
                    <a:pt x="747" y="130"/>
                    <a:pt x="747" y="130"/>
                    <a:pt x="748" y="130"/>
                  </a:cubicBezTo>
                  <a:cubicBezTo>
                    <a:pt x="748" y="130"/>
                    <a:pt x="748" y="130"/>
                    <a:pt x="749" y="130"/>
                  </a:cubicBezTo>
                  <a:cubicBezTo>
                    <a:pt x="751" y="131"/>
                    <a:pt x="757" y="133"/>
                    <a:pt x="763" y="134"/>
                  </a:cubicBezTo>
                  <a:cubicBezTo>
                    <a:pt x="768" y="134"/>
                    <a:pt x="772" y="134"/>
                    <a:pt x="775" y="134"/>
                  </a:cubicBezTo>
                  <a:cubicBezTo>
                    <a:pt x="776" y="134"/>
                    <a:pt x="776" y="134"/>
                    <a:pt x="777" y="134"/>
                  </a:cubicBezTo>
                  <a:cubicBezTo>
                    <a:pt x="780" y="134"/>
                    <a:pt x="783" y="134"/>
                    <a:pt x="781" y="134"/>
                  </a:cubicBezTo>
                  <a:cubicBezTo>
                    <a:pt x="780" y="133"/>
                    <a:pt x="773" y="134"/>
                    <a:pt x="768" y="132"/>
                  </a:cubicBezTo>
                  <a:cubicBezTo>
                    <a:pt x="763" y="131"/>
                    <a:pt x="760" y="131"/>
                    <a:pt x="756" y="130"/>
                  </a:cubicBezTo>
                  <a:cubicBezTo>
                    <a:pt x="752" y="128"/>
                    <a:pt x="752" y="127"/>
                    <a:pt x="756" y="127"/>
                  </a:cubicBezTo>
                  <a:cubicBezTo>
                    <a:pt x="756" y="127"/>
                    <a:pt x="756" y="127"/>
                    <a:pt x="756" y="127"/>
                  </a:cubicBezTo>
                  <a:cubicBezTo>
                    <a:pt x="760" y="127"/>
                    <a:pt x="769" y="129"/>
                    <a:pt x="774" y="130"/>
                  </a:cubicBezTo>
                  <a:cubicBezTo>
                    <a:pt x="779" y="130"/>
                    <a:pt x="786" y="130"/>
                    <a:pt x="790" y="130"/>
                  </a:cubicBezTo>
                  <a:cubicBezTo>
                    <a:pt x="792" y="130"/>
                    <a:pt x="793" y="131"/>
                    <a:pt x="795" y="131"/>
                  </a:cubicBezTo>
                  <a:cubicBezTo>
                    <a:pt x="796" y="131"/>
                    <a:pt x="797" y="130"/>
                    <a:pt x="797" y="130"/>
                  </a:cubicBezTo>
                  <a:cubicBezTo>
                    <a:pt x="798" y="129"/>
                    <a:pt x="798" y="129"/>
                    <a:pt x="799" y="129"/>
                  </a:cubicBezTo>
                  <a:cubicBezTo>
                    <a:pt x="801" y="129"/>
                    <a:pt x="803" y="128"/>
                    <a:pt x="805" y="128"/>
                  </a:cubicBezTo>
                  <a:cubicBezTo>
                    <a:pt x="807" y="128"/>
                    <a:pt x="809" y="127"/>
                    <a:pt x="805" y="126"/>
                  </a:cubicBezTo>
                  <a:cubicBezTo>
                    <a:pt x="801" y="126"/>
                    <a:pt x="796" y="125"/>
                    <a:pt x="794" y="124"/>
                  </a:cubicBezTo>
                  <a:cubicBezTo>
                    <a:pt x="792" y="124"/>
                    <a:pt x="789" y="123"/>
                    <a:pt x="787" y="122"/>
                  </a:cubicBezTo>
                  <a:cubicBezTo>
                    <a:pt x="785" y="122"/>
                    <a:pt x="783" y="121"/>
                    <a:pt x="783" y="120"/>
                  </a:cubicBezTo>
                  <a:cubicBezTo>
                    <a:pt x="782" y="120"/>
                    <a:pt x="784" y="118"/>
                    <a:pt x="787" y="118"/>
                  </a:cubicBezTo>
                  <a:cubicBezTo>
                    <a:pt x="788" y="118"/>
                    <a:pt x="788" y="118"/>
                    <a:pt x="788" y="118"/>
                  </a:cubicBezTo>
                  <a:cubicBezTo>
                    <a:pt x="791" y="118"/>
                    <a:pt x="795" y="119"/>
                    <a:pt x="798" y="119"/>
                  </a:cubicBezTo>
                  <a:cubicBezTo>
                    <a:pt x="800" y="119"/>
                    <a:pt x="804" y="120"/>
                    <a:pt x="806" y="120"/>
                  </a:cubicBezTo>
                  <a:cubicBezTo>
                    <a:pt x="807" y="120"/>
                    <a:pt x="808" y="120"/>
                    <a:pt x="808" y="119"/>
                  </a:cubicBezTo>
                  <a:cubicBezTo>
                    <a:pt x="807" y="118"/>
                    <a:pt x="805" y="118"/>
                    <a:pt x="803" y="117"/>
                  </a:cubicBezTo>
                  <a:cubicBezTo>
                    <a:pt x="801" y="117"/>
                    <a:pt x="800" y="116"/>
                    <a:pt x="799" y="116"/>
                  </a:cubicBezTo>
                  <a:cubicBezTo>
                    <a:pt x="797" y="115"/>
                    <a:pt x="795" y="113"/>
                    <a:pt x="796" y="113"/>
                  </a:cubicBezTo>
                  <a:cubicBezTo>
                    <a:pt x="797" y="112"/>
                    <a:pt x="799" y="112"/>
                    <a:pt x="798" y="111"/>
                  </a:cubicBezTo>
                  <a:cubicBezTo>
                    <a:pt x="798" y="111"/>
                    <a:pt x="796" y="108"/>
                    <a:pt x="798" y="107"/>
                  </a:cubicBezTo>
                  <a:cubicBezTo>
                    <a:pt x="800" y="106"/>
                    <a:pt x="801" y="105"/>
                    <a:pt x="803" y="105"/>
                  </a:cubicBezTo>
                  <a:cubicBezTo>
                    <a:pt x="804" y="105"/>
                    <a:pt x="806" y="104"/>
                    <a:pt x="807" y="104"/>
                  </a:cubicBezTo>
                  <a:cubicBezTo>
                    <a:pt x="809" y="103"/>
                    <a:pt x="811" y="103"/>
                    <a:pt x="810" y="102"/>
                  </a:cubicBezTo>
                  <a:cubicBezTo>
                    <a:pt x="808" y="101"/>
                    <a:pt x="807" y="101"/>
                    <a:pt x="804" y="101"/>
                  </a:cubicBezTo>
                  <a:cubicBezTo>
                    <a:pt x="801" y="101"/>
                    <a:pt x="799" y="99"/>
                    <a:pt x="798" y="99"/>
                  </a:cubicBezTo>
                  <a:cubicBezTo>
                    <a:pt x="797" y="98"/>
                    <a:pt x="795" y="97"/>
                    <a:pt x="797" y="96"/>
                  </a:cubicBezTo>
                  <a:cubicBezTo>
                    <a:pt x="798" y="94"/>
                    <a:pt x="799" y="92"/>
                    <a:pt x="798" y="92"/>
                  </a:cubicBezTo>
                  <a:cubicBezTo>
                    <a:pt x="796" y="92"/>
                    <a:pt x="793" y="91"/>
                    <a:pt x="791" y="90"/>
                  </a:cubicBezTo>
                  <a:cubicBezTo>
                    <a:pt x="789" y="90"/>
                    <a:pt x="787" y="89"/>
                    <a:pt x="785" y="88"/>
                  </a:cubicBezTo>
                  <a:cubicBezTo>
                    <a:pt x="783" y="88"/>
                    <a:pt x="781" y="87"/>
                    <a:pt x="782" y="85"/>
                  </a:cubicBezTo>
                  <a:cubicBezTo>
                    <a:pt x="783" y="83"/>
                    <a:pt x="780" y="82"/>
                    <a:pt x="779" y="82"/>
                  </a:cubicBezTo>
                  <a:cubicBezTo>
                    <a:pt x="777" y="81"/>
                    <a:pt x="758" y="77"/>
                    <a:pt x="751" y="76"/>
                  </a:cubicBezTo>
                  <a:cubicBezTo>
                    <a:pt x="745" y="75"/>
                    <a:pt x="737" y="74"/>
                    <a:pt x="729" y="71"/>
                  </a:cubicBezTo>
                  <a:cubicBezTo>
                    <a:pt x="721" y="69"/>
                    <a:pt x="713" y="66"/>
                    <a:pt x="708" y="57"/>
                  </a:cubicBezTo>
                  <a:cubicBezTo>
                    <a:pt x="704" y="48"/>
                    <a:pt x="703" y="43"/>
                    <a:pt x="701" y="40"/>
                  </a:cubicBezTo>
                  <a:cubicBezTo>
                    <a:pt x="699" y="38"/>
                    <a:pt x="698" y="31"/>
                    <a:pt x="694" y="29"/>
                  </a:cubicBezTo>
                  <a:cubicBezTo>
                    <a:pt x="692" y="28"/>
                    <a:pt x="691" y="26"/>
                    <a:pt x="689" y="26"/>
                  </a:cubicBezTo>
                  <a:cubicBezTo>
                    <a:pt x="689" y="26"/>
                    <a:pt x="689" y="26"/>
                    <a:pt x="689" y="26"/>
                  </a:cubicBezTo>
                  <a:cubicBezTo>
                    <a:pt x="686" y="27"/>
                    <a:pt x="684" y="28"/>
                    <a:pt x="682" y="28"/>
                  </a:cubicBezTo>
                  <a:cubicBezTo>
                    <a:pt x="680" y="29"/>
                    <a:pt x="675" y="32"/>
                    <a:pt x="673" y="33"/>
                  </a:cubicBezTo>
                  <a:cubicBezTo>
                    <a:pt x="671" y="34"/>
                    <a:pt x="670" y="35"/>
                    <a:pt x="668" y="35"/>
                  </a:cubicBezTo>
                  <a:cubicBezTo>
                    <a:pt x="665" y="35"/>
                    <a:pt x="656" y="40"/>
                    <a:pt x="652" y="42"/>
                  </a:cubicBezTo>
                  <a:cubicBezTo>
                    <a:pt x="649" y="44"/>
                    <a:pt x="639" y="51"/>
                    <a:pt x="636" y="52"/>
                  </a:cubicBezTo>
                  <a:cubicBezTo>
                    <a:pt x="634" y="54"/>
                    <a:pt x="630" y="57"/>
                    <a:pt x="627" y="58"/>
                  </a:cubicBezTo>
                  <a:cubicBezTo>
                    <a:pt x="625" y="59"/>
                    <a:pt x="622" y="61"/>
                    <a:pt x="618" y="63"/>
                  </a:cubicBezTo>
                  <a:cubicBezTo>
                    <a:pt x="614" y="64"/>
                    <a:pt x="602" y="71"/>
                    <a:pt x="596" y="74"/>
                  </a:cubicBezTo>
                  <a:cubicBezTo>
                    <a:pt x="591" y="76"/>
                    <a:pt x="579" y="80"/>
                    <a:pt x="573" y="80"/>
                  </a:cubicBezTo>
                  <a:cubicBezTo>
                    <a:pt x="573" y="80"/>
                    <a:pt x="572" y="80"/>
                    <a:pt x="572" y="80"/>
                  </a:cubicBezTo>
                  <a:cubicBezTo>
                    <a:pt x="566" y="79"/>
                    <a:pt x="561" y="69"/>
                    <a:pt x="559" y="64"/>
                  </a:cubicBezTo>
                  <a:cubicBezTo>
                    <a:pt x="557" y="58"/>
                    <a:pt x="548" y="39"/>
                    <a:pt x="542" y="35"/>
                  </a:cubicBezTo>
                  <a:cubicBezTo>
                    <a:pt x="538" y="33"/>
                    <a:pt x="535" y="33"/>
                    <a:pt x="533" y="33"/>
                  </a:cubicBezTo>
                  <a:cubicBezTo>
                    <a:pt x="531" y="33"/>
                    <a:pt x="530" y="33"/>
                    <a:pt x="529" y="33"/>
                  </a:cubicBezTo>
                  <a:cubicBezTo>
                    <a:pt x="526" y="34"/>
                    <a:pt x="521" y="37"/>
                    <a:pt x="520" y="37"/>
                  </a:cubicBezTo>
                  <a:cubicBezTo>
                    <a:pt x="519" y="37"/>
                    <a:pt x="512" y="41"/>
                    <a:pt x="509" y="42"/>
                  </a:cubicBezTo>
                  <a:cubicBezTo>
                    <a:pt x="506" y="43"/>
                    <a:pt x="500" y="45"/>
                    <a:pt x="496" y="46"/>
                  </a:cubicBezTo>
                  <a:cubicBezTo>
                    <a:pt x="493" y="48"/>
                    <a:pt x="489" y="49"/>
                    <a:pt x="488" y="49"/>
                  </a:cubicBezTo>
                  <a:cubicBezTo>
                    <a:pt x="488" y="49"/>
                    <a:pt x="488" y="49"/>
                    <a:pt x="488" y="49"/>
                  </a:cubicBezTo>
                  <a:cubicBezTo>
                    <a:pt x="487" y="49"/>
                    <a:pt x="487" y="48"/>
                    <a:pt x="486" y="48"/>
                  </a:cubicBezTo>
                  <a:cubicBezTo>
                    <a:pt x="485" y="48"/>
                    <a:pt x="483" y="47"/>
                    <a:pt x="482" y="47"/>
                  </a:cubicBezTo>
                  <a:cubicBezTo>
                    <a:pt x="482" y="47"/>
                    <a:pt x="481" y="47"/>
                    <a:pt x="481" y="48"/>
                  </a:cubicBezTo>
                  <a:cubicBezTo>
                    <a:pt x="479" y="49"/>
                    <a:pt x="474" y="50"/>
                    <a:pt x="472" y="51"/>
                  </a:cubicBezTo>
                  <a:cubicBezTo>
                    <a:pt x="470" y="52"/>
                    <a:pt x="468" y="53"/>
                    <a:pt x="468" y="54"/>
                  </a:cubicBezTo>
                  <a:cubicBezTo>
                    <a:pt x="467" y="55"/>
                    <a:pt x="468" y="55"/>
                    <a:pt x="469" y="55"/>
                  </a:cubicBezTo>
                  <a:cubicBezTo>
                    <a:pt x="470" y="55"/>
                    <a:pt x="470" y="55"/>
                    <a:pt x="470" y="55"/>
                  </a:cubicBezTo>
                  <a:cubicBezTo>
                    <a:pt x="472" y="55"/>
                    <a:pt x="472" y="54"/>
                    <a:pt x="474" y="53"/>
                  </a:cubicBezTo>
                  <a:cubicBezTo>
                    <a:pt x="476" y="53"/>
                    <a:pt x="479" y="52"/>
                    <a:pt x="479" y="52"/>
                  </a:cubicBezTo>
                  <a:cubicBezTo>
                    <a:pt x="479" y="52"/>
                    <a:pt x="479" y="52"/>
                    <a:pt x="479" y="52"/>
                  </a:cubicBezTo>
                  <a:cubicBezTo>
                    <a:pt x="478" y="52"/>
                    <a:pt x="474" y="55"/>
                    <a:pt x="472" y="56"/>
                  </a:cubicBezTo>
                  <a:cubicBezTo>
                    <a:pt x="471" y="57"/>
                    <a:pt x="471" y="57"/>
                    <a:pt x="467" y="58"/>
                  </a:cubicBezTo>
                  <a:cubicBezTo>
                    <a:pt x="466" y="59"/>
                    <a:pt x="464" y="59"/>
                    <a:pt x="463" y="59"/>
                  </a:cubicBezTo>
                  <a:cubicBezTo>
                    <a:pt x="462" y="59"/>
                    <a:pt x="461" y="59"/>
                    <a:pt x="462" y="58"/>
                  </a:cubicBezTo>
                  <a:cubicBezTo>
                    <a:pt x="463" y="57"/>
                    <a:pt x="465" y="56"/>
                    <a:pt x="464" y="56"/>
                  </a:cubicBezTo>
                  <a:cubicBezTo>
                    <a:pt x="463" y="55"/>
                    <a:pt x="463" y="55"/>
                    <a:pt x="463" y="55"/>
                  </a:cubicBezTo>
                  <a:cubicBezTo>
                    <a:pt x="462" y="55"/>
                    <a:pt x="461" y="56"/>
                    <a:pt x="460" y="57"/>
                  </a:cubicBezTo>
                  <a:cubicBezTo>
                    <a:pt x="458" y="58"/>
                    <a:pt x="457" y="58"/>
                    <a:pt x="454" y="59"/>
                  </a:cubicBezTo>
                  <a:cubicBezTo>
                    <a:pt x="450" y="60"/>
                    <a:pt x="449" y="60"/>
                    <a:pt x="447" y="62"/>
                  </a:cubicBezTo>
                  <a:cubicBezTo>
                    <a:pt x="445" y="63"/>
                    <a:pt x="441" y="64"/>
                    <a:pt x="440" y="64"/>
                  </a:cubicBezTo>
                  <a:cubicBezTo>
                    <a:pt x="439" y="65"/>
                    <a:pt x="436" y="65"/>
                    <a:pt x="434" y="65"/>
                  </a:cubicBezTo>
                  <a:cubicBezTo>
                    <a:pt x="433" y="65"/>
                    <a:pt x="433" y="65"/>
                    <a:pt x="433" y="65"/>
                  </a:cubicBezTo>
                  <a:cubicBezTo>
                    <a:pt x="433" y="65"/>
                    <a:pt x="432" y="65"/>
                    <a:pt x="432" y="65"/>
                  </a:cubicBezTo>
                  <a:cubicBezTo>
                    <a:pt x="431" y="65"/>
                    <a:pt x="430" y="65"/>
                    <a:pt x="429" y="65"/>
                  </a:cubicBezTo>
                  <a:cubicBezTo>
                    <a:pt x="429" y="65"/>
                    <a:pt x="428" y="65"/>
                    <a:pt x="426" y="65"/>
                  </a:cubicBezTo>
                  <a:cubicBezTo>
                    <a:pt x="422" y="67"/>
                    <a:pt x="412" y="70"/>
                    <a:pt x="409" y="70"/>
                  </a:cubicBezTo>
                  <a:cubicBezTo>
                    <a:pt x="409" y="70"/>
                    <a:pt x="408" y="70"/>
                    <a:pt x="408" y="70"/>
                  </a:cubicBezTo>
                  <a:cubicBezTo>
                    <a:pt x="405" y="70"/>
                    <a:pt x="401" y="69"/>
                    <a:pt x="400" y="67"/>
                  </a:cubicBezTo>
                  <a:cubicBezTo>
                    <a:pt x="398" y="65"/>
                    <a:pt x="382" y="34"/>
                    <a:pt x="378" y="30"/>
                  </a:cubicBezTo>
                  <a:cubicBezTo>
                    <a:pt x="375" y="26"/>
                    <a:pt x="364" y="14"/>
                    <a:pt x="361" y="13"/>
                  </a:cubicBezTo>
                  <a:cubicBezTo>
                    <a:pt x="360" y="13"/>
                    <a:pt x="358" y="13"/>
                    <a:pt x="355" y="13"/>
                  </a:cubicBezTo>
                  <a:cubicBezTo>
                    <a:pt x="352" y="13"/>
                    <a:pt x="348" y="13"/>
                    <a:pt x="345" y="14"/>
                  </a:cubicBezTo>
                  <a:cubicBezTo>
                    <a:pt x="340" y="16"/>
                    <a:pt x="325" y="21"/>
                    <a:pt x="318" y="25"/>
                  </a:cubicBezTo>
                  <a:cubicBezTo>
                    <a:pt x="311" y="30"/>
                    <a:pt x="276" y="52"/>
                    <a:pt x="261" y="61"/>
                  </a:cubicBezTo>
                  <a:cubicBezTo>
                    <a:pt x="245" y="69"/>
                    <a:pt x="234" y="76"/>
                    <a:pt x="230" y="77"/>
                  </a:cubicBezTo>
                  <a:cubicBezTo>
                    <a:pt x="227" y="78"/>
                    <a:pt x="225" y="78"/>
                    <a:pt x="223" y="79"/>
                  </a:cubicBezTo>
                  <a:cubicBezTo>
                    <a:pt x="223" y="79"/>
                    <a:pt x="222" y="79"/>
                    <a:pt x="222" y="79"/>
                  </a:cubicBezTo>
                  <a:cubicBezTo>
                    <a:pt x="221" y="79"/>
                    <a:pt x="220" y="78"/>
                    <a:pt x="222" y="78"/>
                  </a:cubicBezTo>
                  <a:cubicBezTo>
                    <a:pt x="224" y="77"/>
                    <a:pt x="231" y="73"/>
                    <a:pt x="235" y="72"/>
                  </a:cubicBezTo>
                  <a:cubicBezTo>
                    <a:pt x="238" y="70"/>
                    <a:pt x="244" y="66"/>
                    <a:pt x="247" y="65"/>
                  </a:cubicBezTo>
                  <a:cubicBezTo>
                    <a:pt x="248" y="64"/>
                    <a:pt x="249" y="64"/>
                    <a:pt x="248" y="64"/>
                  </a:cubicBezTo>
                  <a:cubicBezTo>
                    <a:pt x="248" y="64"/>
                    <a:pt x="247" y="64"/>
                    <a:pt x="245" y="65"/>
                  </a:cubicBezTo>
                  <a:cubicBezTo>
                    <a:pt x="241" y="66"/>
                    <a:pt x="237" y="68"/>
                    <a:pt x="233" y="70"/>
                  </a:cubicBezTo>
                  <a:cubicBezTo>
                    <a:pt x="229" y="72"/>
                    <a:pt x="223" y="74"/>
                    <a:pt x="221" y="75"/>
                  </a:cubicBezTo>
                  <a:cubicBezTo>
                    <a:pt x="219" y="77"/>
                    <a:pt x="209" y="80"/>
                    <a:pt x="199" y="81"/>
                  </a:cubicBezTo>
                  <a:cubicBezTo>
                    <a:pt x="198" y="81"/>
                    <a:pt x="196" y="81"/>
                    <a:pt x="195" y="81"/>
                  </a:cubicBezTo>
                  <a:cubicBezTo>
                    <a:pt x="186" y="81"/>
                    <a:pt x="176" y="79"/>
                    <a:pt x="175" y="78"/>
                  </a:cubicBezTo>
                  <a:cubicBezTo>
                    <a:pt x="173" y="77"/>
                    <a:pt x="169" y="73"/>
                    <a:pt x="169" y="73"/>
                  </a:cubicBezTo>
                  <a:cubicBezTo>
                    <a:pt x="169" y="73"/>
                    <a:pt x="166" y="58"/>
                    <a:pt x="164" y="53"/>
                  </a:cubicBezTo>
                  <a:cubicBezTo>
                    <a:pt x="161" y="48"/>
                    <a:pt x="141" y="19"/>
                    <a:pt x="136" y="14"/>
                  </a:cubicBezTo>
                  <a:cubicBezTo>
                    <a:pt x="132" y="8"/>
                    <a:pt x="124" y="0"/>
                    <a:pt x="115"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0" name="Rectangular Callout 99"/>
          <p:cNvSpPr/>
          <p:nvPr/>
        </p:nvSpPr>
        <p:spPr>
          <a:xfrm>
            <a:off x="4350576" y="4365104"/>
            <a:ext cx="2886425" cy="1603100"/>
          </a:xfrm>
          <a:prstGeom prst="wedgeRectCallout">
            <a:avLst>
              <a:gd name="adj1" fmla="val 63645"/>
              <a:gd name="adj2" fmla="val -33235"/>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cs-CZ" sz="900" b="1" dirty="0" smtClean="0">
                <a:solidFill>
                  <a:srgbClr val="00338D"/>
                </a:solidFill>
              </a:rPr>
              <a:t>Alokace příjmů pro veřejné rozpočty (v mil. Kč)</a:t>
            </a:r>
          </a:p>
          <a:p>
            <a:pPr algn="ctr"/>
            <a:endParaRPr lang="cs-CZ" dirty="0">
              <a:solidFill>
                <a:srgbClr val="00338D"/>
              </a:solidFill>
            </a:endParaRPr>
          </a:p>
        </p:txBody>
      </p:sp>
      <p:sp>
        <p:nvSpPr>
          <p:cNvPr id="102" name="Rectangle 101"/>
          <p:cNvSpPr/>
          <p:nvPr/>
        </p:nvSpPr>
        <p:spPr>
          <a:xfrm>
            <a:off x="8433186" y="6180008"/>
            <a:ext cx="1047082" cy="200055"/>
          </a:xfrm>
          <a:prstGeom prst="rect">
            <a:avLst/>
          </a:prstGeom>
        </p:spPr>
        <p:txBody>
          <a:bodyPr wrap="none">
            <a:spAutoFit/>
          </a:bodyPr>
          <a:lstStyle/>
          <a:p>
            <a:r>
              <a:rPr lang="cs-CZ" sz="700" i="1" kern="0" dirty="0" smtClean="0">
                <a:solidFill>
                  <a:srgbClr val="00338D"/>
                </a:solidFill>
              </a:rPr>
              <a:t>Zdroj: Analýza KPMG</a:t>
            </a:r>
            <a:endParaRPr lang="en-US" sz="700" i="1" dirty="0"/>
          </a:p>
        </p:txBody>
      </p:sp>
    </p:spTree>
    <p:extLst>
      <p:ext uri="{BB962C8B-B14F-4D97-AF65-F5344CB8AC3E}">
        <p14:creationId xmlns:p14="http://schemas.microsoft.com/office/powerpoint/2010/main" val="267454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gray">
          <a:xfrm>
            <a:off x="2288704" y="116632"/>
            <a:ext cx="7344246" cy="576064"/>
          </a:xfrm>
          <a:prstGeom prst="rect">
            <a:avLst/>
          </a:prstGeom>
        </p:spPr>
        <p:txBody>
          <a:bodyPr vert="horz" lIns="0" tIns="0" rIns="0" bIns="0" rtlCol="0" anchor="b" anchorCtr="0">
            <a:normAutofit/>
          </a:bodyPr>
          <a:lstStyle>
            <a:lvl1pPr algn="l" defTabSz="914400" rtl="0" eaLnBrk="1" latinLnBrk="0" hangingPunct="1">
              <a:spcBef>
                <a:spcPct val="0"/>
              </a:spcBef>
              <a:buNone/>
              <a:defRPr lang="en-GB" sz="1600" b="1" kern="1200" noProof="0" dirty="0" smtClean="0">
                <a:solidFill>
                  <a:srgbClr val="00338D"/>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cs-CZ" sz="1400" b="0" dirty="0">
                <a:solidFill>
                  <a:srgbClr val="97989A"/>
                </a:solidFill>
              </a:rPr>
              <a:t>Pozitivní efekty a přínosy mezinárodních sportovních akcí v ČR</a:t>
            </a:r>
            <a:r>
              <a:rPr lang="cs-CZ" sz="1200" b="0" dirty="0" smtClean="0">
                <a:solidFill>
                  <a:srgbClr val="97989A"/>
                </a:solidFill>
              </a:rPr>
              <a:t/>
            </a:r>
            <a:br>
              <a:rPr lang="cs-CZ" sz="1200" b="0" dirty="0" smtClean="0">
                <a:solidFill>
                  <a:srgbClr val="97989A"/>
                </a:solidFill>
              </a:rPr>
            </a:br>
            <a:r>
              <a:rPr lang="cs-CZ" dirty="0" smtClean="0"/>
              <a:t>Případová studie dopadu mezinárodní sportovní akce – lední hokej</a:t>
            </a:r>
            <a:endParaRPr lang="cs-CZ" dirty="0"/>
          </a:p>
        </p:txBody>
      </p:sp>
      <p:sp>
        <p:nvSpPr>
          <p:cNvPr id="8" name="Rectangle 7"/>
          <p:cNvSpPr/>
          <p:nvPr/>
        </p:nvSpPr>
        <p:spPr>
          <a:xfrm>
            <a:off x="187484" y="1095950"/>
            <a:ext cx="9468843" cy="478336"/>
          </a:xfrm>
          <a:prstGeom prst="rect">
            <a:avLst/>
          </a:prstGeom>
          <a:solidFill>
            <a:srgbClr val="E5F1FA"/>
          </a:solidFill>
          <a:ln>
            <a:solidFill>
              <a:schemeClr val="accent4"/>
            </a:solidFill>
          </a:ln>
        </p:spPr>
        <p:txBody>
          <a:bodyPr wrap="square">
            <a:spAutoFit/>
          </a:bodyPr>
          <a:lstStyle/>
          <a:p>
            <a:pPr marL="171450" marR="0" lvl="1" indent="-171450" algn="just" defTabSz="914400" eaLnBrk="1" fontAlgn="auto" latinLnBrk="0" hangingPunct="1">
              <a:lnSpc>
                <a:spcPct val="114000"/>
              </a:lnSpc>
              <a:spcBef>
                <a:spcPts val="600"/>
              </a:spcBef>
              <a:spcAft>
                <a:spcPts val="0"/>
              </a:spcAft>
              <a:buClrTx/>
              <a:buSzTx/>
              <a:buFont typeface="Wingdings" panose="05000000000000000000" pitchFamily="2" charset="2"/>
              <a:buChar char="§"/>
              <a:tabLst/>
              <a:defRPr/>
            </a:pPr>
            <a:r>
              <a:rPr kumimoji="0" lang="cs-CZ" sz="1100" b="0" i="0" u="none" strike="noStrike" kern="0" cap="none" spc="0" normalizeH="0" baseline="0" noProof="0" dirty="0" smtClean="0">
                <a:ln>
                  <a:noFill/>
                </a:ln>
                <a:solidFill>
                  <a:srgbClr val="00338D"/>
                </a:solidFill>
                <a:effectLst/>
                <a:uLnTx/>
                <a:uFillTx/>
              </a:rPr>
              <a:t>Na následujících stranách jsou ilustrovány přínosy vybraných mezinárodních sportovních akcí konaných na území České</a:t>
            </a:r>
            <a:r>
              <a:rPr kumimoji="0" lang="cs-CZ" sz="1100" b="0" i="0" u="none" strike="noStrike" kern="0" cap="none" spc="0" normalizeH="0" noProof="0" dirty="0" smtClean="0">
                <a:ln>
                  <a:noFill/>
                </a:ln>
                <a:solidFill>
                  <a:srgbClr val="00338D"/>
                </a:solidFill>
                <a:effectLst/>
                <a:uLnTx/>
                <a:uFillTx/>
              </a:rPr>
              <a:t> republiky. Uvedené ekonomické dopady byly vyčísleny pomocí výpočtu spotřeby a multiplikačního modelu vytvořeného KPMG Česká republika.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087" y="2153354"/>
            <a:ext cx="1213861" cy="684000"/>
          </a:xfrm>
          <a:prstGeom prst="rect">
            <a:avLst/>
          </a:prstGeom>
        </p:spPr>
      </p:pic>
      <p:sp>
        <p:nvSpPr>
          <p:cNvPr id="2" name="Rectangle 1"/>
          <p:cNvSpPr/>
          <p:nvPr/>
        </p:nvSpPr>
        <p:spPr>
          <a:xfrm>
            <a:off x="187484" y="1731319"/>
            <a:ext cx="6292924" cy="307777"/>
          </a:xfrm>
          <a:prstGeom prst="rect">
            <a:avLst/>
          </a:prstGeom>
        </p:spPr>
        <p:txBody>
          <a:bodyPr wrap="square" lIns="0">
            <a:spAutoFit/>
          </a:bodyPr>
          <a:lstStyle/>
          <a:p>
            <a:r>
              <a:rPr lang="cs-CZ" sz="1400" b="1" dirty="0">
                <a:solidFill>
                  <a:srgbClr val="00338D"/>
                </a:solidFill>
                <a:latin typeface="Arial"/>
                <a:cs typeface="Arial" pitchFamily="34" charset="0"/>
              </a:rPr>
              <a:t>Pozitivní efekty </a:t>
            </a:r>
            <a:r>
              <a:rPr lang="cs-CZ" sz="1400" b="1" dirty="0" smtClean="0">
                <a:solidFill>
                  <a:srgbClr val="00338D"/>
                </a:solidFill>
                <a:latin typeface="Arial"/>
                <a:cs typeface="Arial" pitchFamily="34" charset="0"/>
              </a:rPr>
              <a:t>„Mistrovství </a:t>
            </a:r>
            <a:r>
              <a:rPr lang="cs-CZ" sz="1400" b="1" dirty="0">
                <a:solidFill>
                  <a:srgbClr val="00338D"/>
                </a:solidFill>
                <a:latin typeface="Arial"/>
                <a:cs typeface="Arial" pitchFamily="34" charset="0"/>
              </a:rPr>
              <a:t>světa IIHF v ledním hokeji </a:t>
            </a:r>
            <a:r>
              <a:rPr lang="cs-CZ" sz="1400" b="1" dirty="0" smtClean="0">
                <a:solidFill>
                  <a:srgbClr val="00338D"/>
                </a:solidFill>
                <a:latin typeface="Arial"/>
                <a:cs typeface="Arial" pitchFamily="34" charset="0"/>
              </a:rPr>
              <a:t>2015“</a:t>
            </a:r>
            <a:endParaRPr lang="en-US" sz="1400" b="1" dirty="0">
              <a:solidFill>
                <a:srgbClr val="00338D"/>
              </a:solidFill>
              <a:latin typeface="Arial"/>
              <a:cs typeface="Arial" pitchFamily="34" charset="0"/>
            </a:endParaRPr>
          </a:p>
        </p:txBody>
      </p:sp>
      <p:pic>
        <p:nvPicPr>
          <p:cNvPr id="4" name="Picture 3"/>
          <p:cNvPicPr>
            <a:picLocks noChangeAspect="1"/>
          </p:cNvPicPr>
          <p:nvPr/>
        </p:nvPicPr>
        <p:blipFill>
          <a:blip r:embed="rId4"/>
          <a:stretch>
            <a:fillRect/>
          </a:stretch>
        </p:blipFill>
        <p:spPr>
          <a:xfrm>
            <a:off x="187485" y="2153354"/>
            <a:ext cx="7573828" cy="4026654"/>
          </a:xfrm>
          <a:prstGeom prst="rect">
            <a:avLst/>
          </a:prstGeom>
        </p:spPr>
      </p:pic>
      <p:pic>
        <p:nvPicPr>
          <p:cNvPr id="6" name="Picture 5"/>
          <p:cNvPicPr>
            <a:picLocks noChangeAspect="1"/>
          </p:cNvPicPr>
          <p:nvPr/>
        </p:nvPicPr>
        <p:blipFill rotWithShape="1">
          <a:blip r:embed="rId5"/>
          <a:srcRect l="74901" t="-74" r="-823" b="74"/>
          <a:stretch/>
        </p:blipFill>
        <p:spPr>
          <a:xfrm>
            <a:off x="8197399" y="5048240"/>
            <a:ext cx="1224136" cy="766767"/>
          </a:xfrm>
          <a:prstGeom prst="rect">
            <a:avLst/>
          </a:prstGeom>
        </p:spPr>
      </p:pic>
      <p:pic>
        <p:nvPicPr>
          <p:cNvPr id="72" name="Picture 71"/>
          <p:cNvPicPr>
            <a:picLocks noChangeAspect="1"/>
          </p:cNvPicPr>
          <p:nvPr/>
        </p:nvPicPr>
        <p:blipFill rotWithShape="1">
          <a:blip r:embed="rId5"/>
          <a:srcRect r="77049"/>
          <a:stretch/>
        </p:blipFill>
        <p:spPr>
          <a:xfrm>
            <a:off x="8197399" y="2924409"/>
            <a:ext cx="1224136" cy="866042"/>
          </a:xfrm>
          <a:prstGeom prst="rect">
            <a:avLst/>
          </a:prstGeom>
        </p:spPr>
      </p:pic>
      <p:pic>
        <p:nvPicPr>
          <p:cNvPr id="73" name="Picture 72"/>
          <p:cNvPicPr>
            <a:picLocks noChangeAspect="1"/>
          </p:cNvPicPr>
          <p:nvPr/>
        </p:nvPicPr>
        <p:blipFill rotWithShape="1">
          <a:blip r:embed="rId5"/>
          <a:srcRect l="35297" r="36718"/>
          <a:stretch/>
        </p:blipFill>
        <p:spPr>
          <a:xfrm>
            <a:off x="8159086" y="4041993"/>
            <a:ext cx="1300762" cy="754705"/>
          </a:xfrm>
          <a:prstGeom prst="rect">
            <a:avLst/>
          </a:prstGeom>
        </p:spPr>
      </p:pic>
      <p:sp>
        <p:nvSpPr>
          <p:cNvPr id="7" name="Down Arrow 6"/>
          <p:cNvSpPr/>
          <p:nvPr/>
        </p:nvSpPr>
        <p:spPr>
          <a:xfrm>
            <a:off x="8697416" y="3790451"/>
            <a:ext cx="288032" cy="25154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8697416" y="4778226"/>
            <a:ext cx="288032" cy="25154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90"/>
          <p:cNvGrpSpPr/>
          <p:nvPr/>
        </p:nvGrpSpPr>
        <p:grpSpPr>
          <a:xfrm>
            <a:off x="8220268" y="5713797"/>
            <a:ext cx="1260000" cy="126531"/>
            <a:chOff x="7113452" y="4010026"/>
            <a:chExt cx="1468438" cy="254000"/>
          </a:xfrm>
        </p:grpSpPr>
        <p:sp>
          <p:nvSpPr>
            <p:cNvPr id="77" name="Freeform 6"/>
            <p:cNvSpPr>
              <a:spLocks/>
            </p:cNvSpPr>
            <p:nvPr/>
          </p:nvSpPr>
          <p:spPr bwMode="auto">
            <a:xfrm>
              <a:off x="7573827" y="4087813"/>
              <a:ext cx="49213" cy="30163"/>
            </a:xfrm>
            <a:custGeom>
              <a:avLst/>
              <a:gdLst/>
              <a:ahLst/>
              <a:cxnLst>
                <a:cxn ang="0">
                  <a:pos x="27" y="0"/>
                </a:cxn>
                <a:cxn ang="0">
                  <a:pos x="21" y="2"/>
                </a:cxn>
                <a:cxn ang="0">
                  <a:pos x="14" y="6"/>
                </a:cxn>
                <a:cxn ang="0">
                  <a:pos x="7" y="10"/>
                </a:cxn>
                <a:cxn ang="0">
                  <a:pos x="0" y="17"/>
                </a:cxn>
                <a:cxn ang="0">
                  <a:pos x="10" y="10"/>
                </a:cxn>
                <a:cxn ang="0">
                  <a:pos x="20" y="4"/>
                </a:cxn>
                <a:cxn ang="0">
                  <a:pos x="27" y="0"/>
                </a:cxn>
              </a:cxnLst>
              <a:rect l="0" t="0" r="r" b="b"/>
              <a:pathLst>
                <a:path w="27" h="17">
                  <a:moveTo>
                    <a:pt x="27" y="0"/>
                  </a:moveTo>
                  <a:cubicBezTo>
                    <a:pt x="27" y="0"/>
                    <a:pt x="22" y="1"/>
                    <a:pt x="21" y="2"/>
                  </a:cubicBezTo>
                  <a:cubicBezTo>
                    <a:pt x="19" y="3"/>
                    <a:pt x="15" y="6"/>
                    <a:pt x="14" y="6"/>
                  </a:cubicBezTo>
                  <a:cubicBezTo>
                    <a:pt x="13" y="6"/>
                    <a:pt x="9" y="8"/>
                    <a:pt x="7" y="10"/>
                  </a:cubicBezTo>
                  <a:cubicBezTo>
                    <a:pt x="5" y="11"/>
                    <a:pt x="0" y="17"/>
                    <a:pt x="0" y="17"/>
                  </a:cubicBezTo>
                  <a:cubicBezTo>
                    <a:pt x="0" y="17"/>
                    <a:pt x="8" y="11"/>
                    <a:pt x="10" y="10"/>
                  </a:cubicBezTo>
                  <a:cubicBezTo>
                    <a:pt x="13" y="9"/>
                    <a:pt x="19" y="5"/>
                    <a:pt x="20" y="4"/>
                  </a:cubicBezTo>
                  <a:cubicBezTo>
                    <a:pt x="22" y="3"/>
                    <a:pt x="27" y="0"/>
                    <a:pt x="27"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
            <p:cNvSpPr>
              <a:spLocks/>
            </p:cNvSpPr>
            <p:nvPr/>
          </p:nvSpPr>
          <p:spPr bwMode="auto">
            <a:xfrm>
              <a:off x="7638914" y="4057651"/>
              <a:ext cx="31750" cy="19050"/>
            </a:xfrm>
            <a:custGeom>
              <a:avLst/>
              <a:gdLst/>
              <a:ahLst/>
              <a:cxnLst>
                <a:cxn ang="0">
                  <a:pos x="18" y="0"/>
                </a:cxn>
                <a:cxn ang="0">
                  <a:pos x="13" y="2"/>
                </a:cxn>
                <a:cxn ang="0">
                  <a:pos x="4" y="7"/>
                </a:cxn>
                <a:cxn ang="0">
                  <a:pos x="1" y="10"/>
                </a:cxn>
                <a:cxn ang="0">
                  <a:pos x="2" y="10"/>
                </a:cxn>
                <a:cxn ang="0">
                  <a:pos x="8" y="6"/>
                </a:cxn>
                <a:cxn ang="0">
                  <a:pos x="13" y="5"/>
                </a:cxn>
                <a:cxn ang="0">
                  <a:pos x="18" y="1"/>
                </a:cxn>
                <a:cxn ang="0">
                  <a:pos x="18" y="0"/>
                </a:cxn>
              </a:cxnLst>
              <a:rect l="0" t="0" r="r" b="b"/>
              <a:pathLst>
                <a:path w="18" h="10">
                  <a:moveTo>
                    <a:pt x="18" y="0"/>
                  </a:moveTo>
                  <a:cubicBezTo>
                    <a:pt x="17" y="0"/>
                    <a:pt x="16" y="0"/>
                    <a:pt x="13" y="2"/>
                  </a:cubicBezTo>
                  <a:cubicBezTo>
                    <a:pt x="8" y="4"/>
                    <a:pt x="6" y="5"/>
                    <a:pt x="4" y="7"/>
                  </a:cubicBezTo>
                  <a:cubicBezTo>
                    <a:pt x="3" y="9"/>
                    <a:pt x="0" y="10"/>
                    <a:pt x="1" y="10"/>
                  </a:cubicBezTo>
                  <a:cubicBezTo>
                    <a:pt x="1" y="10"/>
                    <a:pt x="1" y="10"/>
                    <a:pt x="2" y="10"/>
                  </a:cubicBezTo>
                  <a:cubicBezTo>
                    <a:pt x="4" y="9"/>
                    <a:pt x="7" y="7"/>
                    <a:pt x="8" y="6"/>
                  </a:cubicBezTo>
                  <a:cubicBezTo>
                    <a:pt x="9" y="6"/>
                    <a:pt x="11" y="6"/>
                    <a:pt x="13" y="5"/>
                  </a:cubicBezTo>
                  <a:cubicBezTo>
                    <a:pt x="14" y="3"/>
                    <a:pt x="16" y="1"/>
                    <a:pt x="18" y="1"/>
                  </a:cubicBezTo>
                  <a:cubicBezTo>
                    <a:pt x="18" y="0"/>
                    <a:pt x="18" y="0"/>
                    <a:pt x="18"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8"/>
            <p:cNvSpPr>
              <a:spLocks noEditPoints="1"/>
            </p:cNvSpPr>
            <p:nvPr/>
          </p:nvSpPr>
          <p:spPr bwMode="auto">
            <a:xfrm>
              <a:off x="7113452" y="4010026"/>
              <a:ext cx="1468438" cy="254000"/>
            </a:xfrm>
            <a:custGeom>
              <a:avLst/>
              <a:gdLst/>
              <a:ahLst/>
              <a:cxnLst>
                <a:cxn ang="0">
                  <a:pos x="515" y="96"/>
                </a:cxn>
                <a:cxn ang="0">
                  <a:pos x="451" y="123"/>
                </a:cxn>
                <a:cxn ang="0">
                  <a:pos x="483" y="104"/>
                </a:cxn>
                <a:cxn ang="0">
                  <a:pos x="517" y="90"/>
                </a:cxn>
                <a:cxn ang="0">
                  <a:pos x="498" y="99"/>
                </a:cxn>
                <a:cxn ang="0">
                  <a:pos x="464" y="113"/>
                </a:cxn>
                <a:cxn ang="0">
                  <a:pos x="303" y="89"/>
                </a:cxn>
                <a:cxn ang="0">
                  <a:pos x="295" y="96"/>
                </a:cxn>
                <a:cxn ang="0">
                  <a:pos x="322" y="77"/>
                </a:cxn>
                <a:cxn ang="0">
                  <a:pos x="309" y="88"/>
                </a:cxn>
                <a:cxn ang="0">
                  <a:pos x="494" y="54"/>
                </a:cxn>
                <a:cxn ang="0">
                  <a:pos x="610" y="72"/>
                </a:cxn>
                <a:cxn ang="0">
                  <a:pos x="643" y="51"/>
                </a:cxn>
                <a:cxn ang="0">
                  <a:pos x="682" y="31"/>
                </a:cxn>
                <a:cxn ang="0">
                  <a:pos x="678" y="39"/>
                </a:cxn>
                <a:cxn ang="0">
                  <a:pos x="646" y="56"/>
                </a:cxn>
                <a:cxn ang="0">
                  <a:pos x="275" y="59"/>
                </a:cxn>
                <a:cxn ang="0">
                  <a:pos x="344" y="22"/>
                </a:cxn>
                <a:cxn ang="0">
                  <a:pos x="275" y="59"/>
                </a:cxn>
                <a:cxn ang="0">
                  <a:pos x="99" y="8"/>
                </a:cxn>
                <a:cxn ang="0">
                  <a:pos x="36" y="59"/>
                </a:cxn>
                <a:cxn ang="0">
                  <a:pos x="19" y="67"/>
                </a:cxn>
                <a:cxn ang="0">
                  <a:pos x="94" y="74"/>
                </a:cxn>
                <a:cxn ang="0">
                  <a:pos x="252" y="129"/>
                </a:cxn>
                <a:cxn ang="0">
                  <a:pos x="427" y="133"/>
                </a:cxn>
                <a:cxn ang="0">
                  <a:pos x="571" y="137"/>
                </a:cxn>
                <a:cxn ang="0">
                  <a:pos x="670" y="98"/>
                </a:cxn>
                <a:cxn ang="0">
                  <a:pos x="697" y="88"/>
                </a:cxn>
                <a:cxn ang="0">
                  <a:pos x="622" y="130"/>
                </a:cxn>
                <a:cxn ang="0">
                  <a:pos x="699" y="90"/>
                </a:cxn>
                <a:cxn ang="0">
                  <a:pos x="741" y="132"/>
                </a:cxn>
                <a:cxn ang="0">
                  <a:pos x="763" y="134"/>
                </a:cxn>
                <a:cxn ang="0">
                  <a:pos x="756" y="130"/>
                </a:cxn>
                <a:cxn ang="0">
                  <a:pos x="795" y="131"/>
                </a:cxn>
                <a:cxn ang="0">
                  <a:pos x="794" y="124"/>
                </a:cxn>
                <a:cxn ang="0">
                  <a:pos x="798" y="119"/>
                </a:cxn>
                <a:cxn ang="0">
                  <a:pos x="796" y="113"/>
                </a:cxn>
                <a:cxn ang="0">
                  <a:pos x="810" y="102"/>
                </a:cxn>
                <a:cxn ang="0">
                  <a:pos x="791" y="90"/>
                </a:cxn>
                <a:cxn ang="0">
                  <a:pos x="729" y="71"/>
                </a:cxn>
                <a:cxn ang="0">
                  <a:pos x="689" y="26"/>
                </a:cxn>
                <a:cxn ang="0">
                  <a:pos x="636" y="52"/>
                </a:cxn>
                <a:cxn ang="0">
                  <a:pos x="572" y="80"/>
                </a:cxn>
                <a:cxn ang="0">
                  <a:pos x="520" y="37"/>
                </a:cxn>
                <a:cxn ang="0">
                  <a:pos x="486" y="48"/>
                </a:cxn>
                <a:cxn ang="0">
                  <a:pos x="469" y="55"/>
                </a:cxn>
                <a:cxn ang="0">
                  <a:pos x="472" y="56"/>
                </a:cxn>
                <a:cxn ang="0">
                  <a:pos x="463" y="55"/>
                </a:cxn>
                <a:cxn ang="0">
                  <a:pos x="434" y="65"/>
                </a:cxn>
                <a:cxn ang="0">
                  <a:pos x="409" y="70"/>
                </a:cxn>
                <a:cxn ang="0">
                  <a:pos x="355" y="13"/>
                </a:cxn>
                <a:cxn ang="0">
                  <a:pos x="223" y="79"/>
                </a:cxn>
                <a:cxn ang="0">
                  <a:pos x="248" y="64"/>
                </a:cxn>
                <a:cxn ang="0">
                  <a:pos x="195" y="81"/>
                </a:cxn>
                <a:cxn ang="0">
                  <a:pos x="115" y="0"/>
                </a:cxn>
              </a:cxnLst>
              <a:rect l="0" t="0" r="r" b="b"/>
              <a:pathLst>
                <a:path w="811" h="141">
                  <a:moveTo>
                    <a:pt x="451" y="123"/>
                  </a:moveTo>
                  <a:cubicBezTo>
                    <a:pt x="451" y="123"/>
                    <a:pt x="451" y="123"/>
                    <a:pt x="451" y="123"/>
                  </a:cubicBezTo>
                  <a:cubicBezTo>
                    <a:pt x="451" y="123"/>
                    <a:pt x="459" y="119"/>
                    <a:pt x="463" y="118"/>
                  </a:cubicBezTo>
                  <a:cubicBezTo>
                    <a:pt x="466" y="117"/>
                    <a:pt x="489" y="106"/>
                    <a:pt x="501" y="101"/>
                  </a:cubicBezTo>
                  <a:cubicBezTo>
                    <a:pt x="510" y="97"/>
                    <a:pt x="509" y="98"/>
                    <a:pt x="515" y="96"/>
                  </a:cubicBezTo>
                  <a:cubicBezTo>
                    <a:pt x="517" y="96"/>
                    <a:pt x="518" y="95"/>
                    <a:pt x="519" y="95"/>
                  </a:cubicBezTo>
                  <a:cubicBezTo>
                    <a:pt x="520" y="95"/>
                    <a:pt x="520" y="96"/>
                    <a:pt x="520" y="96"/>
                  </a:cubicBezTo>
                  <a:cubicBezTo>
                    <a:pt x="520" y="96"/>
                    <a:pt x="505" y="101"/>
                    <a:pt x="489" y="108"/>
                  </a:cubicBezTo>
                  <a:cubicBezTo>
                    <a:pt x="474" y="115"/>
                    <a:pt x="466" y="118"/>
                    <a:pt x="460" y="121"/>
                  </a:cubicBezTo>
                  <a:cubicBezTo>
                    <a:pt x="455" y="123"/>
                    <a:pt x="452" y="123"/>
                    <a:pt x="451" y="123"/>
                  </a:cubicBezTo>
                  <a:moveTo>
                    <a:pt x="464" y="113"/>
                  </a:moveTo>
                  <a:cubicBezTo>
                    <a:pt x="463" y="113"/>
                    <a:pt x="463" y="113"/>
                    <a:pt x="463" y="112"/>
                  </a:cubicBezTo>
                  <a:cubicBezTo>
                    <a:pt x="463" y="111"/>
                    <a:pt x="465" y="110"/>
                    <a:pt x="466" y="109"/>
                  </a:cubicBezTo>
                  <a:cubicBezTo>
                    <a:pt x="468" y="109"/>
                    <a:pt x="472" y="107"/>
                    <a:pt x="473" y="107"/>
                  </a:cubicBezTo>
                  <a:cubicBezTo>
                    <a:pt x="474" y="107"/>
                    <a:pt x="481" y="105"/>
                    <a:pt x="483" y="104"/>
                  </a:cubicBezTo>
                  <a:cubicBezTo>
                    <a:pt x="485" y="103"/>
                    <a:pt x="487" y="101"/>
                    <a:pt x="489" y="101"/>
                  </a:cubicBezTo>
                  <a:cubicBezTo>
                    <a:pt x="491" y="100"/>
                    <a:pt x="491" y="100"/>
                    <a:pt x="495" y="98"/>
                  </a:cubicBezTo>
                  <a:cubicBezTo>
                    <a:pt x="498" y="97"/>
                    <a:pt x="500" y="96"/>
                    <a:pt x="501" y="95"/>
                  </a:cubicBezTo>
                  <a:cubicBezTo>
                    <a:pt x="503" y="95"/>
                    <a:pt x="509" y="92"/>
                    <a:pt x="511" y="91"/>
                  </a:cubicBezTo>
                  <a:cubicBezTo>
                    <a:pt x="512" y="91"/>
                    <a:pt x="516" y="91"/>
                    <a:pt x="517" y="90"/>
                  </a:cubicBezTo>
                  <a:cubicBezTo>
                    <a:pt x="517" y="90"/>
                    <a:pt x="518" y="90"/>
                    <a:pt x="518" y="90"/>
                  </a:cubicBezTo>
                  <a:cubicBezTo>
                    <a:pt x="518" y="90"/>
                    <a:pt x="519" y="90"/>
                    <a:pt x="519" y="90"/>
                  </a:cubicBezTo>
                  <a:cubicBezTo>
                    <a:pt x="518" y="91"/>
                    <a:pt x="517" y="93"/>
                    <a:pt x="515" y="93"/>
                  </a:cubicBezTo>
                  <a:cubicBezTo>
                    <a:pt x="514" y="94"/>
                    <a:pt x="509" y="96"/>
                    <a:pt x="507" y="96"/>
                  </a:cubicBezTo>
                  <a:cubicBezTo>
                    <a:pt x="506" y="97"/>
                    <a:pt x="501" y="98"/>
                    <a:pt x="498" y="99"/>
                  </a:cubicBezTo>
                  <a:cubicBezTo>
                    <a:pt x="495" y="100"/>
                    <a:pt x="490" y="103"/>
                    <a:pt x="487" y="104"/>
                  </a:cubicBezTo>
                  <a:cubicBezTo>
                    <a:pt x="484" y="105"/>
                    <a:pt x="481" y="106"/>
                    <a:pt x="478" y="107"/>
                  </a:cubicBezTo>
                  <a:cubicBezTo>
                    <a:pt x="475" y="108"/>
                    <a:pt x="476" y="108"/>
                    <a:pt x="472" y="110"/>
                  </a:cubicBezTo>
                  <a:cubicBezTo>
                    <a:pt x="468" y="111"/>
                    <a:pt x="466" y="113"/>
                    <a:pt x="466" y="113"/>
                  </a:cubicBezTo>
                  <a:cubicBezTo>
                    <a:pt x="465" y="113"/>
                    <a:pt x="465" y="113"/>
                    <a:pt x="464" y="113"/>
                  </a:cubicBezTo>
                  <a:moveTo>
                    <a:pt x="295" y="96"/>
                  </a:moveTo>
                  <a:cubicBezTo>
                    <a:pt x="294" y="96"/>
                    <a:pt x="294" y="96"/>
                    <a:pt x="294" y="95"/>
                  </a:cubicBezTo>
                  <a:cubicBezTo>
                    <a:pt x="294" y="95"/>
                    <a:pt x="294" y="93"/>
                    <a:pt x="296" y="92"/>
                  </a:cubicBezTo>
                  <a:cubicBezTo>
                    <a:pt x="298" y="92"/>
                    <a:pt x="300" y="91"/>
                    <a:pt x="300" y="91"/>
                  </a:cubicBezTo>
                  <a:cubicBezTo>
                    <a:pt x="301" y="90"/>
                    <a:pt x="303" y="89"/>
                    <a:pt x="303" y="89"/>
                  </a:cubicBezTo>
                  <a:cubicBezTo>
                    <a:pt x="303" y="89"/>
                    <a:pt x="303" y="89"/>
                    <a:pt x="303" y="89"/>
                  </a:cubicBezTo>
                  <a:cubicBezTo>
                    <a:pt x="304" y="89"/>
                    <a:pt x="306" y="90"/>
                    <a:pt x="304" y="91"/>
                  </a:cubicBezTo>
                  <a:cubicBezTo>
                    <a:pt x="304" y="92"/>
                    <a:pt x="302" y="93"/>
                    <a:pt x="300" y="93"/>
                  </a:cubicBezTo>
                  <a:cubicBezTo>
                    <a:pt x="299" y="94"/>
                    <a:pt x="297" y="94"/>
                    <a:pt x="296" y="95"/>
                  </a:cubicBezTo>
                  <a:cubicBezTo>
                    <a:pt x="296" y="96"/>
                    <a:pt x="295" y="96"/>
                    <a:pt x="295" y="96"/>
                  </a:cubicBezTo>
                  <a:moveTo>
                    <a:pt x="309" y="88"/>
                  </a:moveTo>
                  <a:cubicBezTo>
                    <a:pt x="308" y="88"/>
                    <a:pt x="308" y="86"/>
                    <a:pt x="309" y="86"/>
                  </a:cubicBezTo>
                  <a:cubicBezTo>
                    <a:pt x="310" y="85"/>
                    <a:pt x="312" y="83"/>
                    <a:pt x="314" y="82"/>
                  </a:cubicBezTo>
                  <a:cubicBezTo>
                    <a:pt x="315" y="81"/>
                    <a:pt x="315" y="81"/>
                    <a:pt x="318" y="79"/>
                  </a:cubicBezTo>
                  <a:cubicBezTo>
                    <a:pt x="320" y="78"/>
                    <a:pt x="321" y="77"/>
                    <a:pt x="322" y="77"/>
                  </a:cubicBezTo>
                  <a:cubicBezTo>
                    <a:pt x="322" y="77"/>
                    <a:pt x="323" y="77"/>
                    <a:pt x="323" y="78"/>
                  </a:cubicBezTo>
                  <a:cubicBezTo>
                    <a:pt x="324" y="78"/>
                    <a:pt x="324" y="78"/>
                    <a:pt x="322" y="79"/>
                  </a:cubicBezTo>
                  <a:cubicBezTo>
                    <a:pt x="321" y="80"/>
                    <a:pt x="318" y="83"/>
                    <a:pt x="316" y="83"/>
                  </a:cubicBezTo>
                  <a:cubicBezTo>
                    <a:pt x="315" y="84"/>
                    <a:pt x="314" y="85"/>
                    <a:pt x="313" y="86"/>
                  </a:cubicBezTo>
                  <a:cubicBezTo>
                    <a:pt x="311" y="88"/>
                    <a:pt x="311" y="88"/>
                    <a:pt x="309" y="88"/>
                  </a:cubicBezTo>
                  <a:cubicBezTo>
                    <a:pt x="309" y="88"/>
                    <a:pt x="309" y="88"/>
                    <a:pt x="309" y="88"/>
                  </a:cubicBezTo>
                  <a:moveTo>
                    <a:pt x="477" y="62"/>
                  </a:moveTo>
                  <a:cubicBezTo>
                    <a:pt x="475" y="62"/>
                    <a:pt x="476" y="60"/>
                    <a:pt x="479" y="59"/>
                  </a:cubicBezTo>
                  <a:cubicBezTo>
                    <a:pt x="482" y="57"/>
                    <a:pt x="490" y="55"/>
                    <a:pt x="493" y="54"/>
                  </a:cubicBezTo>
                  <a:cubicBezTo>
                    <a:pt x="493" y="54"/>
                    <a:pt x="494" y="54"/>
                    <a:pt x="494" y="54"/>
                  </a:cubicBezTo>
                  <a:cubicBezTo>
                    <a:pt x="495" y="54"/>
                    <a:pt x="491" y="56"/>
                    <a:pt x="489" y="57"/>
                  </a:cubicBezTo>
                  <a:cubicBezTo>
                    <a:pt x="487" y="57"/>
                    <a:pt x="486" y="59"/>
                    <a:pt x="485" y="60"/>
                  </a:cubicBezTo>
                  <a:cubicBezTo>
                    <a:pt x="483" y="61"/>
                    <a:pt x="479" y="62"/>
                    <a:pt x="477" y="62"/>
                  </a:cubicBezTo>
                  <a:cubicBezTo>
                    <a:pt x="477" y="62"/>
                    <a:pt x="477" y="62"/>
                    <a:pt x="477" y="62"/>
                  </a:cubicBezTo>
                  <a:moveTo>
                    <a:pt x="610" y="72"/>
                  </a:moveTo>
                  <a:cubicBezTo>
                    <a:pt x="608" y="72"/>
                    <a:pt x="609" y="70"/>
                    <a:pt x="609" y="70"/>
                  </a:cubicBezTo>
                  <a:cubicBezTo>
                    <a:pt x="611" y="69"/>
                    <a:pt x="614" y="67"/>
                    <a:pt x="615" y="66"/>
                  </a:cubicBezTo>
                  <a:cubicBezTo>
                    <a:pt x="617" y="65"/>
                    <a:pt x="623" y="63"/>
                    <a:pt x="626" y="62"/>
                  </a:cubicBezTo>
                  <a:cubicBezTo>
                    <a:pt x="628" y="61"/>
                    <a:pt x="632" y="58"/>
                    <a:pt x="634" y="57"/>
                  </a:cubicBezTo>
                  <a:cubicBezTo>
                    <a:pt x="635" y="56"/>
                    <a:pt x="641" y="52"/>
                    <a:pt x="643" y="51"/>
                  </a:cubicBezTo>
                  <a:cubicBezTo>
                    <a:pt x="644" y="50"/>
                    <a:pt x="653" y="45"/>
                    <a:pt x="655" y="44"/>
                  </a:cubicBezTo>
                  <a:cubicBezTo>
                    <a:pt x="658" y="42"/>
                    <a:pt x="662" y="40"/>
                    <a:pt x="664" y="40"/>
                  </a:cubicBezTo>
                  <a:cubicBezTo>
                    <a:pt x="666" y="40"/>
                    <a:pt x="670" y="38"/>
                    <a:pt x="672" y="37"/>
                  </a:cubicBezTo>
                  <a:cubicBezTo>
                    <a:pt x="674" y="36"/>
                    <a:pt x="677" y="34"/>
                    <a:pt x="678" y="33"/>
                  </a:cubicBezTo>
                  <a:cubicBezTo>
                    <a:pt x="679" y="32"/>
                    <a:pt x="680" y="31"/>
                    <a:pt x="682" y="31"/>
                  </a:cubicBezTo>
                  <a:cubicBezTo>
                    <a:pt x="683" y="30"/>
                    <a:pt x="684" y="30"/>
                    <a:pt x="684" y="30"/>
                  </a:cubicBezTo>
                  <a:cubicBezTo>
                    <a:pt x="685" y="30"/>
                    <a:pt x="685" y="30"/>
                    <a:pt x="685" y="31"/>
                  </a:cubicBezTo>
                  <a:cubicBezTo>
                    <a:pt x="684" y="33"/>
                    <a:pt x="685" y="33"/>
                    <a:pt x="682" y="35"/>
                  </a:cubicBezTo>
                  <a:cubicBezTo>
                    <a:pt x="680" y="36"/>
                    <a:pt x="677" y="39"/>
                    <a:pt x="678" y="39"/>
                  </a:cubicBezTo>
                  <a:cubicBezTo>
                    <a:pt x="678" y="39"/>
                    <a:pt x="678" y="39"/>
                    <a:pt x="678" y="39"/>
                  </a:cubicBezTo>
                  <a:cubicBezTo>
                    <a:pt x="678" y="39"/>
                    <a:pt x="678" y="39"/>
                    <a:pt x="678" y="39"/>
                  </a:cubicBezTo>
                  <a:cubicBezTo>
                    <a:pt x="679" y="39"/>
                    <a:pt x="679" y="41"/>
                    <a:pt x="677" y="42"/>
                  </a:cubicBezTo>
                  <a:cubicBezTo>
                    <a:pt x="675" y="44"/>
                    <a:pt x="674" y="44"/>
                    <a:pt x="670" y="45"/>
                  </a:cubicBezTo>
                  <a:cubicBezTo>
                    <a:pt x="666" y="47"/>
                    <a:pt x="665" y="48"/>
                    <a:pt x="660" y="49"/>
                  </a:cubicBezTo>
                  <a:cubicBezTo>
                    <a:pt x="655" y="50"/>
                    <a:pt x="651" y="53"/>
                    <a:pt x="646" y="56"/>
                  </a:cubicBezTo>
                  <a:cubicBezTo>
                    <a:pt x="640" y="59"/>
                    <a:pt x="632" y="64"/>
                    <a:pt x="626" y="67"/>
                  </a:cubicBezTo>
                  <a:cubicBezTo>
                    <a:pt x="621" y="69"/>
                    <a:pt x="619" y="68"/>
                    <a:pt x="616" y="70"/>
                  </a:cubicBezTo>
                  <a:cubicBezTo>
                    <a:pt x="614" y="72"/>
                    <a:pt x="614" y="71"/>
                    <a:pt x="611" y="72"/>
                  </a:cubicBezTo>
                  <a:cubicBezTo>
                    <a:pt x="611" y="72"/>
                    <a:pt x="611" y="72"/>
                    <a:pt x="610" y="72"/>
                  </a:cubicBezTo>
                  <a:moveTo>
                    <a:pt x="275" y="59"/>
                  </a:moveTo>
                  <a:cubicBezTo>
                    <a:pt x="273" y="59"/>
                    <a:pt x="274" y="57"/>
                    <a:pt x="275" y="56"/>
                  </a:cubicBezTo>
                  <a:cubicBezTo>
                    <a:pt x="276" y="55"/>
                    <a:pt x="277" y="55"/>
                    <a:pt x="282" y="51"/>
                  </a:cubicBezTo>
                  <a:cubicBezTo>
                    <a:pt x="287" y="48"/>
                    <a:pt x="300" y="40"/>
                    <a:pt x="308" y="35"/>
                  </a:cubicBezTo>
                  <a:cubicBezTo>
                    <a:pt x="317" y="30"/>
                    <a:pt x="332" y="24"/>
                    <a:pt x="336" y="23"/>
                  </a:cubicBezTo>
                  <a:cubicBezTo>
                    <a:pt x="339" y="22"/>
                    <a:pt x="342" y="22"/>
                    <a:pt x="344" y="22"/>
                  </a:cubicBezTo>
                  <a:cubicBezTo>
                    <a:pt x="345" y="22"/>
                    <a:pt x="346" y="22"/>
                    <a:pt x="346" y="22"/>
                  </a:cubicBezTo>
                  <a:cubicBezTo>
                    <a:pt x="346" y="22"/>
                    <a:pt x="345" y="22"/>
                    <a:pt x="340" y="23"/>
                  </a:cubicBezTo>
                  <a:cubicBezTo>
                    <a:pt x="335" y="25"/>
                    <a:pt x="331" y="27"/>
                    <a:pt x="316" y="35"/>
                  </a:cubicBezTo>
                  <a:cubicBezTo>
                    <a:pt x="301" y="43"/>
                    <a:pt x="280" y="57"/>
                    <a:pt x="276" y="59"/>
                  </a:cubicBezTo>
                  <a:cubicBezTo>
                    <a:pt x="276" y="59"/>
                    <a:pt x="275" y="59"/>
                    <a:pt x="275" y="59"/>
                  </a:cubicBezTo>
                  <a:moveTo>
                    <a:pt x="26" y="65"/>
                  </a:moveTo>
                  <a:cubicBezTo>
                    <a:pt x="28" y="65"/>
                    <a:pt x="45" y="46"/>
                    <a:pt x="62" y="33"/>
                  </a:cubicBezTo>
                  <a:cubicBezTo>
                    <a:pt x="80" y="19"/>
                    <a:pt x="85" y="16"/>
                    <a:pt x="89" y="14"/>
                  </a:cubicBezTo>
                  <a:cubicBezTo>
                    <a:pt x="94" y="11"/>
                    <a:pt x="94" y="11"/>
                    <a:pt x="97" y="10"/>
                  </a:cubicBezTo>
                  <a:cubicBezTo>
                    <a:pt x="98" y="9"/>
                    <a:pt x="99" y="8"/>
                    <a:pt x="99" y="8"/>
                  </a:cubicBezTo>
                  <a:cubicBezTo>
                    <a:pt x="99" y="8"/>
                    <a:pt x="99" y="9"/>
                    <a:pt x="99" y="9"/>
                  </a:cubicBezTo>
                  <a:cubicBezTo>
                    <a:pt x="98" y="11"/>
                    <a:pt x="95" y="14"/>
                    <a:pt x="92" y="16"/>
                  </a:cubicBezTo>
                  <a:cubicBezTo>
                    <a:pt x="88" y="18"/>
                    <a:pt x="71" y="32"/>
                    <a:pt x="67" y="33"/>
                  </a:cubicBezTo>
                  <a:cubicBezTo>
                    <a:pt x="62" y="35"/>
                    <a:pt x="52" y="46"/>
                    <a:pt x="49" y="48"/>
                  </a:cubicBezTo>
                  <a:cubicBezTo>
                    <a:pt x="47" y="50"/>
                    <a:pt x="40" y="55"/>
                    <a:pt x="36" y="59"/>
                  </a:cubicBezTo>
                  <a:cubicBezTo>
                    <a:pt x="32" y="62"/>
                    <a:pt x="27" y="65"/>
                    <a:pt x="26" y="65"/>
                  </a:cubicBezTo>
                  <a:moveTo>
                    <a:pt x="115" y="0"/>
                  </a:moveTo>
                  <a:cubicBezTo>
                    <a:pt x="115" y="0"/>
                    <a:pt x="115" y="0"/>
                    <a:pt x="115" y="0"/>
                  </a:cubicBezTo>
                  <a:cubicBezTo>
                    <a:pt x="106" y="0"/>
                    <a:pt x="90" y="9"/>
                    <a:pt x="79" y="16"/>
                  </a:cubicBezTo>
                  <a:cubicBezTo>
                    <a:pt x="69" y="22"/>
                    <a:pt x="27" y="59"/>
                    <a:pt x="19" y="67"/>
                  </a:cubicBezTo>
                  <a:cubicBezTo>
                    <a:pt x="8" y="77"/>
                    <a:pt x="0" y="84"/>
                    <a:pt x="1" y="92"/>
                  </a:cubicBezTo>
                  <a:cubicBezTo>
                    <a:pt x="2" y="100"/>
                    <a:pt x="12" y="120"/>
                    <a:pt x="18" y="127"/>
                  </a:cubicBezTo>
                  <a:cubicBezTo>
                    <a:pt x="21" y="131"/>
                    <a:pt x="23" y="135"/>
                    <a:pt x="27" y="135"/>
                  </a:cubicBezTo>
                  <a:cubicBezTo>
                    <a:pt x="29" y="135"/>
                    <a:pt x="31" y="134"/>
                    <a:pt x="35" y="131"/>
                  </a:cubicBezTo>
                  <a:cubicBezTo>
                    <a:pt x="44" y="124"/>
                    <a:pt x="72" y="89"/>
                    <a:pt x="94" y="74"/>
                  </a:cubicBezTo>
                  <a:cubicBezTo>
                    <a:pt x="109" y="63"/>
                    <a:pt x="125" y="52"/>
                    <a:pt x="134" y="52"/>
                  </a:cubicBezTo>
                  <a:cubicBezTo>
                    <a:pt x="137" y="52"/>
                    <a:pt x="140" y="54"/>
                    <a:pt x="141" y="57"/>
                  </a:cubicBezTo>
                  <a:cubicBezTo>
                    <a:pt x="146" y="69"/>
                    <a:pt x="165" y="105"/>
                    <a:pt x="174" y="120"/>
                  </a:cubicBezTo>
                  <a:cubicBezTo>
                    <a:pt x="181" y="129"/>
                    <a:pt x="197" y="137"/>
                    <a:pt x="217" y="137"/>
                  </a:cubicBezTo>
                  <a:cubicBezTo>
                    <a:pt x="228" y="137"/>
                    <a:pt x="240" y="135"/>
                    <a:pt x="252" y="129"/>
                  </a:cubicBezTo>
                  <a:cubicBezTo>
                    <a:pt x="285" y="114"/>
                    <a:pt x="328" y="84"/>
                    <a:pt x="343" y="77"/>
                  </a:cubicBezTo>
                  <a:cubicBezTo>
                    <a:pt x="353" y="71"/>
                    <a:pt x="364" y="69"/>
                    <a:pt x="369" y="69"/>
                  </a:cubicBezTo>
                  <a:cubicBezTo>
                    <a:pt x="371" y="69"/>
                    <a:pt x="372" y="70"/>
                    <a:pt x="373" y="70"/>
                  </a:cubicBezTo>
                  <a:cubicBezTo>
                    <a:pt x="376" y="71"/>
                    <a:pt x="392" y="110"/>
                    <a:pt x="395" y="117"/>
                  </a:cubicBezTo>
                  <a:cubicBezTo>
                    <a:pt x="397" y="122"/>
                    <a:pt x="410" y="133"/>
                    <a:pt x="427" y="133"/>
                  </a:cubicBezTo>
                  <a:cubicBezTo>
                    <a:pt x="433" y="133"/>
                    <a:pt x="439" y="132"/>
                    <a:pt x="446" y="129"/>
                  </a:cubicBezTo>
                  <a:cubicBezTo>
                    <a:pt x="461" y="122"/>
                    <a:pt x="493" y="107"/>
                    <a:pt x="519" y="98"/>
                  </a:cubicBezTo>
                  <a:cubicBezTo>
                    <a:pt x="529" y="95"/>
                    <a:pt x="538" y="94"/>
                    <a:pt x="544" y="94"/>
                  </a:cubicBezTo>
                  <a:cubicBezTo>
                    <a:pt x="549" y="94"/>
                    <a:pt x="552" y="94"/>
                    <a:pt x="553" y="96"/>
                  </a:cubicBezTo>
                  <a:cubicBezTo>
                    <a:pt x="558" y="108"/>
                    <a:pt x="561" y="131"/>
                    <a:pt x="571" y="137"/>
                  </a:cubicBezTo>
                  <a:cubicBezTo>
                    <a:pt x="576" y="140"/>
                    <a:pt x="581" y="141"/>
                    <a:pt x="585" y="141"/>
                  </a:cubicBezTo>
                  <a:cubicBezTo>
                    <a:pt x="589" y="141"/>
                    <a:pt x="594" y="140"/>
                    <a:pt x="598" y="138"/>
                  </a:cubicBezTo>
                  <a:cubicBezTo>
                    <a:pt x="607" y="135"/>
                    <a:pt x="611" y="133"/>
                    <a:pt x="614" y="130"/>
                  </a:cubicBezTo>
                  <a:cubicBezTo>
                    <a:pt x="618" y="126"/>
                    <a:pt x="629" y="117"/>
                    <a:pt x="634" y="116"/>
                  </a:cubicBezTo>
                  <a:cubicBezTo>
                    <a:pt x="639" y="115"/>
                    <a:pt x="664" y="100"/>
                    <a:pt x="670" y="98"/>
                  </a:cubicBezTo>
                  <a:cubicBezTo>
                    <a:pt x="676" y="96"/>
                    <a:pt x="687" y="89"/>
                    <a:pt x="687" y="89"/>
                  </a:cubicBezTo>
                  <a:cubicBezTo>
                    <a:pt x="687" y="89"/>
                    <a:pt x="692" y="87"/>
                    <a:pt x="693" y="86"/>
                  </a:cubicBezTo>
                  <a:cubicBezTo>
                    <a:pt x="693" y="86"/>
                    <a:pt x="695" y="86"/>
                    <a:pt x="696" y="86"/>
                  </a:cubicBezTo>
                  <a:cubicBezTo>
                    <a:pt x="696" y="86"/>
                    <a:pt x="697" y="86"/>
                    <a:pt x="697" y="86"/>
                  </a:cubicBezTo>
                  <a:cubicBezTo>
                    <a:pt x="697" y="87"/>
                    <a:pt x="698" y="88"/>
                    <a:pt x="697" y="88"/>
                  </a:cubicBezTo>
                  <a:cubicBezTo>
                    <a:pt x="696" y="88"/>
                    <a:pt x="657" y="109"/>
                    <a:pt x="652" y="112"/>
                  </a:cubicBezTo>
                  <a:cubicBezTo>
                    <a:pt x="648" y="114"/>
                    <a:pt x="635" y="122"/>
                    <a:pt x="633" y="123"/>
                  </a:cubicBezTo>
                  <a:cubicBezTo>
                    <a:pt x="630" y="124"/>
                    <a:pt x="625" y="126"/>
                    <a:pt x="623" y="128"/>
                  </a:cubicBezTo>
                  <a:cubicBezTo>
                    <a:pt x="620" y="129"/>
                    <a:pt x="620" y="130"/>
                    <a:pt x="621" y="130"/>
                  </a:cubicBezTo>
                  <a:cubicBezTo>
                    <a:pt x="622" y="130"/>
                    <a:pt x="622" y="130"/>
                    <a:pt x="622" y="130"/>
                  </a:cubicBezTo>
                  <a:cubicBezTo>
                    <a:pt x="624" y="129"/>
                    <a:pt x="647" y="118"/>
                    <a:pt x="652" y="115"/>
                  </a:cubicBezTo>
                  <a:cubicBezTo>
                    <a:pt x="658" y="112"/>
                    <a:pt x="673" y="103"/>
                    <a:pt x="677" y="100"/>
                  </a:cubicBezTo>
                  <a:cubicBezTo>
                    <a:pt x="681" y="98"/>
                    <a:pt x="684" y="97"/>
                    <a:pt x="687" y="96"/>
                  </a:cubicBezTo>
                  <a:cubicBezTo>
                    <a:pt x="691" y="95"/>
                    <a:pt x="695" y="93"/>
                    <a:pt x="695" y="92"/>
                  </a:cubicBezTo>
                  <a:cubicBezTo>
                    <a:pt x="696" y="92"/>
                    <a:pt x="698" y="90"/>
                    <a:pt x="699" y="90"/>
                  </a:cubicBezTo>
                  <a:cubicBezTo>
                    <a:pt x="699" y="90"/>
                    <a:pt x="699" y="90"/>
                    <a:pt x="699" y="90"/>
                  </a:cubicBezTo>
                  <a:cubicBezTo>
                    <a:pt x="699" y="91"/>
                    <a:pt x="700" y="93"/>
                    <a:pt x="700" y="94"/>
                  </a:cubicBezTo>
                  <a:cubicBezTo>
                    <a:pt x="700" y="95"/>
                    <a:pt x="711" y="115"/>
                    <a:pt x="718" y="120"/>
                  </a:cubicBezTo>
                  <a:cubicBezTo>
                    <a:pt x="724" y="125"/>
                    <a:pt x="730" y="128"/>
                    <a:pt x="734" y="130"/>
                  </a:cubicBezTo>
                  <a:cubicBezTo>
                    <a:pt x="737" y="132"/>
                    <a:pt x="739" y="132"/>
                    <a:pt x="741" y="132"/>
                  </a:cubicBezTo>
                  <a:cubicBezTo>
                    <a:pt x="741" y="132"/>
                    <a:pt x="742" y="132"/>
                    <a:pt x="742" y="132"/>
                  </a:cubicBezTo>
                  <a:cubicBezTo>
                    <a:pt x="745" y="132"/>
                    <a:pt x="746" y="131"/>
                    <a:pt x="747" y="130"/>
                  </a:cubicBezTo>
                  <a:cubicBezTo>
                    <a:pt x="747" y="130"/>
                    <a:pt x="747" y="130"/>
                    <a:pt x="748" y="130"/>
                  </a:cubicBezTo>
                  <a:cubicBezTo>
                    <a:pt x="748" y="130"/>
                    <a:pt x="748" y="130"/>
                    <a:pt x="749" y="130"/>
                  </a:cubicBezTo>
                  <a:cubicBezTo>
                    <a:pt x="751" y="131"/>
                    <a:pt x="757" y="133"/>
                    <a:pt x="763" y="134"/>
                  </a:cubicBezTo>
                  <a:cubicBezTo>
                    <a:pt x="768" y="134"/>
                    <a:pt x="772" y="134"/>
                    <a:pt x="775" y="134"/>
                  </a:cubicBezTo>
                  <a:cubicBezTo>
                    <a:pt x="776" y="134"/>
                    <a:pt x="776" y="134"/>
                    <a:pt x="777" y="134"/>
                  </a:cubicBezTo>
                  <a:cubicBezTo>
                    <a:pt x="780" y="134"/>
                    <a:pt x="783" y="134"/>
                    <a:pt x="781" y="134"/>
                  </a:cubicBezTo>
                  <a:cubicBezTo>
                    <a:pt x="780" y="133"/>
                    <a:pt x="773" y="134"/>
                    <a:pt x="768" y="132"/>
                  </a:cubicBezTo>
                  <a:cubicBezTo>
                    <a:pt x="763" y="131"/>
                    <a:pt x="760" y="131"/>
                    <a:pt x="756" y="130"/>
                  </a:cubicBezTo>
                  <a:cubicBezTo>
                    <a:pt x="752" y="128"/>
                    <a:pt x="752" y="127"/>
                    <a:pt x="756" y="127"/>
                  </a:cubicBezTo>
                  <a:cubicBezTo>
                    <a:pt x="756" y="127"/>
                    <a:pt x="756" y="127"/>
                    <a:pt x="756" y="127"/>
                  </a:cubicBezTo>
                  <a:cubicBezTo>
                    <a:pt x="760" y="127"/>
                    <a:pt x="769" y="129"/>
                    <a:pt x="774" y="130"/>
                  </a:cubicBezTo>
                  <a:cubicBezTo>
                    <a:pt x="779" y="130"/>
                    <a:pt x="786" y="130"/>
                    <a:pt x="790" y="130"/>
                  </a:cubicBezTo>
                  <a:cubicBezTo>
                    <a:pt x="792" y="130"/>
                    <a:pt x="793" y="131"/>
                    <a:pt x="795" y="131"/>
                  </a:cubicBezTo>
                  <a:cubicBezTo>
                    <a:pt x="796" y="131"/>
                    <a:pt x="797" y="130"/>
                    <a:pt x="797" y="130"/>
                  </a:cubicBezTo>
                  <a:cubicBezTo>
                    <a:pt x="798" y="129"/>
                    <a:pt x="798" y="129"/>
                    <a:pt x="799" y="129"/>
                  </a:cubicBezTo>
                  <a:cubicBezTo>
                    <a:pt x="801" y="129"/>
                    <a:pt x="803" y="128"/>
                    <a:pt x="805" y="128"/>
                  </a:cubicBezTo>
                  <a:cubicBezTo>
                    <a:pt x="807" y="128"/>
                    <a:pt x="809" y="127"/>
                    <a:pt x="805" y="126"/>
                  </a:cubicBezTo>
                  <a:cubicBezTo>
                    <a:pt x="801" y="126"/>
                    <a:pt x="796" y="125"/>
                    <a:pt x="794" y="124"/>
                  </a:cubicBezTo>
                  <a:cubicBezTo>
                    <a:pt x="792" y="124"/>
                    <a:pt x="789" y="123"/>
                    <a:pt x="787" y="122"/>
                  </a:cubicBezTo>
                  <a:cubicBezTo>
                    <a:pt x="785" y="122"/>
                    <a:pt x="783" y="121"/>
                    <a:pt x="783" y="120"/>
                  </a:cubicBezTo>
                  <a:cubicBezTo>
                    <a:pt x="782" y="120"/>
                    <a:pt x="784" y="118"/>
                    <a:pt x="787" y="118"/>
                  </a:cubicBezTo>
                  <a:cubicBezTo>
                    <a:pt x="788" y="118"/>
                    <a:pt x="788" y="118"/>
                    <a:pt x="788" y="118"/>
                  </a:cubicBezTo>
                  <a:cubicBezTo>
                    <a:pt x="791" y="118"/>
                    <a:pt x="795" y="119"/>
                    <a:pt x="798" y="119"/>
                  </a:cubicBezTo>
                  <a:cubicBezTo>
                    <a:pt x="800" y="119"/>
                    <a:pt x="804" y="120"/>
                    <a:pt x="806" y="120"/>
                  </a:cubicBezTo>
                  <a:cubicBezTo>
                    <a:pt x="807" y="120"/>
                    <a:pt x="808" y="120"/>
                    <a:pt x="808" y="119"/>
                  </a:cubicBezTo>
                  <a:cubicBezTo>
                    <a:pt x="807" y="118"/>
                    <a:pt x="805" y="118"/>
                    <a:pt x="803" y="117"/>
                  </a:cubicBezTo>
                  <a:cubicBezTo>
                    <a:pt x="801" y="117"/>
                    <a:pt x="800" y="116"/>
                    <a:pt x="799" y="116"/>
                  </a:cubicBezTo>
                  <a:cubicBezTo>
                    <a:pt x="797" y="115"/>
                    <a:pt x="795" y="113"/>
                    <a:pt x="796" y="113"/>
                  </a:cubicBezTo>
                  <a:cubicBezTo>
                    <a:pt x="797" y="112"/>
                    <a:pt x="799" y="112"/>
                    <a:pt x="798" y="111"/>
                  </a:cubicBezTo>
                  <a:cubicBezTo>
                    <a:pt x="798" y="111"/>
                    <a:pt x="796" y="108"/>
                    <a:pt x="798" y="107"/>
                  </a:cubicBezTo>
                  <a:cubicBezTo>
                    <a:pt x="800" y="106"/>
                    <a:pt x="801" y="105"/>
                    <a:pt x="803" y="105"/>
                  </a:cubicBezTo>
                  <a:cubicBezTo>
                    <a:pt x="804" y="105"/>
                    <a:pt x="806" y="104"/>
                    <a:pt x="807" y="104"/>
                  </a:cubicBezTo>
                  <a:cubicBezTo>
                    <a:pt x="809" y="103"/>
                    <a:pt x="811" y="103"/>
                    <a:pt x="810" y="102"/>
                  </a:cubicBezTo>
                  <a:cubicBezTo>
                    <a:pt x="808" y="101"/>
                    <a:pt x="807" y="101"/>
                    <a:pt x="804" y="101"/>
                  </a:cubicBezTo>
                  <a:cubicBezTo>
                    <a:pt x="801" y="101"/>
                    <a:pt x="799" y="99"/>
                    <a:pt x="798" y="99"/>
                  </a:cubicBezTo>
                  <a:cubicBezTo>
                    <a:pt x="797" y="98"/>
                    <a:pt x="795" y="97"/>
                    <a:pt x="797" y="96"/>
                  </a:cubicBezTo>
                  <a:cubicBezTo>
                    <a:pt x="798" y="94"/>
                    <a:pt x="799" y="92"/>
                    <a:pt x="798" y="92"/>
                  </a:cubicBezTo>
                  <a:cubicBezTo>
                    <a:pt x="796" y="92"/>
                    <a:pt x="793" y="91"/>
                    <a:pt x="791" y="90"/>
                  </a:cubicBezTo>
                  <a:cubicBezTo>
                    <a:pt x="789" y="90"/>
                    <a:pt x="787" y="89"/>
                    <a:pt x="785" y="88"/>
                  </a:cubicBezTo>
                  <a:cubicBezTo>
                    <a:pt x="783" y="88"/>
                    <a:pt x="781" y="87"/>
                    <a:pt x="782" y="85"/>
                  </a:cubicBezTo>
                  <a:cubicBezTo>
                    <a:pt x="783" y="83"/>
                    <a:pt x="780" y="82"/>
                    <a:pt x="779" y="82"/>
                  </a:cubicBezTo>
                  <a:cubicBezTo>
                    <a:pt x="777" y="81"/>
                    <a:pt x="758" y="77"/>
                    <a:pt x="751" y="76"/>
                  </a:cubicBezTo>
                  <a:cubicBezTo>
                    <a:pt x="745" y="75"/>
                    <a:pt x="737" y="74"/>
                    <a:pt x="729" y="71"/>
                  </a:cubicBezTo>
                  <a:cubicBezTo>
                    <a:pt x="721" y="69"/>
                    <a:pt x="713" y="66"/>
                    <a:pt x="708" y="57"/>
                  </a:cubicBezTo>
                  <a:cubicBezTo>
                    <a:pt x="704" y="48"/>
                    <a:pt x="703" y="43"/>
                    <a:pt x="701" y="40"/>
                  </a:cubicBezTo>
                  <a:cubicBezTo>
                    <a:pt x="699" y="38"/>
                    <a:pt x="698" y="31"/>
                    <a:pt x="694" y="29"/>
                  </a:cubicBezTo>
                  <a:cubicBezTo>
                    <a:pt x="692" y="28"/>
                    <a:pt x="691" y="26"/>
                    <a:pt x="689" y="26"/>
                  </a:cubicBezTo>
                  <a:cubicBezTo>
                    <a:pt x="689" y="26"/>
                    <a:pt x="689" y="26"/>
                    <a:pt x="689" y="26"/>
                  </a:cubicBezTo>
                  <a:cubicBezTo>
                    <a:pt x="686" y="27"/>
                    <a:pt x="684" y="28"/>
                    <a:pt x="682" y="28"/>
                  </a:cubicBezTo>
                  <a:cubicBezTo>
                    <a:pt x="680" y="29"/>
                    <a:pt x="675" y="32"/>
                    <a:pt x="673" y="33"/>
                  </a:cubicBezTo>
                  <a:cubicBezTo>
                    <a:pt x="671" y="34"/>
                    <a:pt x="670" y="35"/>
                    <a:pt x="668" y="35"/>
                  </a:cubicBezTo>
                  <a:cubicBezTo>
                    <a:pt x="665" y="35"/>
                    <a:pt x="656" y="40"/>
                    <a:pt x="652" y="42"/>
                  </a:cubicBezTo>
                  <a:cubicBezTo>
                    <a:pt x="649" y="44"/>
                    <a:pt x="639" y="51"/>
                    <a:pt x="636" y="52"/>
                  </a:cubicBezTo>
                  <a:cubicBezTo>
                    <a:pt x="634" y="54"/>
                    <a:pt x="630" y="57"/>
                    <a:pt x="627" y="58"/>
                  </a:cubicBezTo>
                  <a:cubicBezTo>
                    <a:pt x="625" y="59"/>
                    <a:pt x="622" y="61"/>
                    <a:pt x="618" y="63"/>
                  </a:cubicBezTo>
                  <a:cubicBezTo>
                    <a:pt x="614" y="64"/>
                    <a:pt x="602" y="71"/>
                    <a:pt x="596" y="74"/>
                  </a:cubicBezTo>
                  <a:cubicBezTo>
                    <a:pt x="591" y="76"/>
                    <a:pt x="579" y="80"/>
                    <a:pt x="573" y="80"/>
                  </a:cubicBezTo>
                  <a:cubicBezTo>
                    <a:pt x="573" y="80"/>
                    <a:pt x="572" y="80"/>
                    <a:pt x="572" y="80"/>
                  </a:cubicBezTo>
                  <a:cubicBezTo>
                    <a:pt x="566" y="79"/>
                    <a:pt x="561" y="69"/>
                    <a:pt x="559" y="64"/>
                  </a:cubicBezTo>
                  <a:cubicBezTo>
                    <a:pt x="557" y="58"/>
                    <a:pt x="548" y="39"/>
                    <a:pt x="542" y="35"/>
                  </a:cubicBezTo>
                  <a:cubicBezTo>
                    <a:pt x="538" y="33"/>
                    <a:pt x="535" y="33"/>
                    <a:pt x="533" y="33"/>
                  </a:cubicBezTo>
                  <a:cubicBezTo>
                    <a:pt x="531" y="33"/>
                    <a:pt x="530" y="33"/>
                    <a:pt x="529" y="33"/>
                  </a:cubicBezTo>
                  <a:cubicBezTo>
                    <a:pt x="526" y="34"/>
                    <a:pt x="521" y="37"/>
                    <a:pt x="520" y="37"/>
                  </a:cubicBezTo>
                  <a:cubicBezTo>
                    <a:pt x="519" y="37"/>
                    <a:pt x="512" y="41"/>
                    <a:pt x="509" y="42"/>
                  </a:cubicBezTo>
                  <a:cubicBezTo>
                    <a:pt x="506" y="43"/>
                    <a:pt x="500" y="45"/>
                    <a:pt x="496" y="46"/>
                  </a:cubicBezTo>
                  <a:cubicBezTo>
                    <a:pt x="493" y="48"/>
                    <a:pt x="489" y="49"/>
                    <a:pt x="488" y="49"/>
                  </a:cubicBezTo>
                  <a:cubicBezTo>
                    <a:pt x="488" y="49"/>
                    <a:pt x="488" y="49"/>
                    <a:pt x="488" y="49"/>
                  </a:cubicBezTo>
                  <a:cubicBezTo>
                    <a:pt x="487" y="49"/>
                    <a:pt x="487" y="48"/>
                    <a:pt x="486" y="48"/>
                  </a:cubicBezTo>
                  <a:cubicBezTo>
                    <a:pt x="485" y="48"/>
                    <a:pt x="483" y="47"/>
                    <a:pt x="482" y="47"/>
                  </a:cubicBezTo>
                  <a:cubicBezTo>
                    <a:pt x="482" y="47"/>
                    <a:pt x="481" y="47"/>
                    <a:pt x="481" y="48"/>
                  </a:cubicBezTo>
                  <a:cubicBezTo>
                    <a:pt x="479" y="49"/>
                    <a:pt x="474" y="50"/>
                    <a:pt x="472" y="51"/>
                  </a:cubicBezTo>
                  <a:cubicBezTo>
                    <a:pt x="470" y="52"/>
                    <a:pt x="468" y="53"/>
                    <a:pt x="468" y="54"/>
                  </a:cubicBezTo>
                  <a:cubicBezTo>
                    <a:pt x="467" y="55"/>
                    <a:pt x="468" y="55"/>
                    <a:pt x="469" y="55"/>
                  </a:cubicBezTo>
                  <a:cubicBezTo>
                    <a:pt x="470" y="55"/>
                    <a:pt x="470" y="55"/>
                    <a:pt x="470" y="55"/>
                  </a:cubicBezTo>
                  <a:cubicBezTo>
                    <a:pt x="472" y="55"/>
                    <a:pt x="472" y="54"/>
                    <a:pt x="474" y="53"/>
                  </a:cubicBezTo>
                  <a:cubicBezTo>
                    <a:pt x="476" y="53"/>
                    <a:pt x="479" y="52"/>
                    <a:pt x="479" y="52"/>
                  </a:cubicBezTo>
                  <a:cubicBezTo>
                    <a:pt x="479" y="52"/>
                    <a:pt x="479" y="52"/>
                    <a:pt x="479" y="52"/>
                  </a:cubicBezTo>
                  <a:cubicBezTo>
                    <a:pt x="478" y="52"/>
                    <a:pt x="474" y="55"/>
                    <a:pt x="472" y="56"/>
                  </a:cubicBezTo>
                  <a:cubicBezTo>
                    <a:pt x="471" y="57"/>
                    <a:pt x="471" y="57"/>
                    <a:pt x="467" y="58"/>
                  </a:cubicBezTo>
                  <a:cubicBezTo>
                    <a:pt x="466" y="59"/>
                    <a:pt x="464" y="59"/>
                    <a:pt x="463" y="59"/>
                  </a:cubicBezTo>
                  <a:cubicBezTo>
                    <a:pt x="462" y="59"/>
                    <a:pt x="461" y="59"/>
                    <a:pt x="462" y="58"/>
                  </a:cubicBezTo>
                  <a:cubicBezTo>
                    <a:pt x="463" y="57"/>
                    <a:pt x="465" y="56"/>
                    <a:pt x="464" y="56"/>
                  </a:cubicBezTo>
                  <a:cubicBezTo>
                    <a:pt x="463" y="55"/>
                    <a:pt x="463" y="55"/>
                    <a:pt x="463" y="55"/>
                  </a:cubicBezTo>
                  <a:cubicBezTo>
                    <a:pt x="462" y="55"/>
                    <a:pt x="461" y="56"/>
                    <a:pt x="460" y="57"/>
                  </a:cubicBezTo>
                  <a:cubicBezTo>
                    <a:pt x="458" y="58"/>
                    <a:pt x="457" y="58"/>
                    <a:pt x="454" y="59"/>
                  </a:cubicBezTo>
                  <a:cubicBezTo>
                    <a:pt x="450" y="60"/>
                    <a:pt x="449" y="60"/>
                    <a:pt x="447" y="62"/>
                  </a:cubicBezTo>
                  <a:cubicBezTo>
                    <a:pt x="445" y="63"/>
                    <a:pt x="441" y="64"/>
                    <a:pt x="440" y="64"/>
                  </a:cubicBezTo>
                  <a:cubicBezTo>
                    <a:pt x="439" y="65"/>
                    <a:pt x="436" y="65"/>
                    <a:pt x="434" y="65"/>
                  </a:cubicBezTo>
                  <a:cubicBezTo>
                    <a:pt x="433" y="65"/>
                    <a:pt x="433" y="65"/>
                    <a:pt x="433" y="65"/>
                  </a:cubicBezTo>
                  <a:cubicBezTo>
                    <a:pt x="433" y="65"/>
                    <a:pt x="432" y="65"/>
                    <a:pt x="432" y="65"/>
                  </a:cubicBezTo>
                  <a:cubicBezTo>
                    <a:pt x="431" y="65"/>
                    <a:pt x="430" y="65"/>
                    <a:pt x="429" y="65"/>
                  </a:cubicBezTo>
                  <a:cubicBezTo>
                    <a:pt x="429" y="65"/>
                    <a:pt x="428" y="65"/>
                    <a:pt x="426" y="65"/>
                  </a:cubicBezTo>
                  <a:cubicBezTo>
                    <a:pt x="422" y="67"/>
                    <a:pt x="412" y="70"/>
                    <a:pt x="409" y="70"/>
                  </a:cubicBezTo>
                  <a:cubicBezTo>
                    <a:pt x="409" y="70"/>
                    <a:pt x="408" y="70"/>
                    <a:pt x="408" y="70"/>
                  </a:cubicBezTo>
                  <a:cubicBezTo>
                    <a:pt x="405" y="70"/>
                    <a:pt x="401" y="69"/>
                    <a:pt x="400" y="67"/>
                  </a:cubicBezTo>
                  <a:cubicBezTo>
                    <a:pt x="398" y="65"/>
                    <a:pt x="382" y="34"/>
                    <a:pt x="378" y="30"/>
                  </a:cubicBezTo>
                  <a:cubicBezTo>
                    <a:pt x="375" y="26"/>
                    <a:pt x="364" y="14"/>
                    <a:pt x="361" y="13"/>
                  </a:cubicBezTo>
                  <a:cubicBezTo>
                    <a:pt x="360" y="13"/>
                    <a:pt x="358" y="13"/>
                    <a:pt x="355" y="13"/>
                  </a:cubicBezTo>
                  <a:cubicBezTo>
                    <a:pt x="352" y="13"/>
                    <a:pt x="348" y="13"/>
                    <a:pt x="345" y="14"/>
                  </a:cubicBezTo>
                  <a:cubicBezTo>
                    <a:pt x="340" y="16"/>
                    <a:pt x="325" y="21"/>
                    <a:pt x="318" y="25"/>
                  </a:cubicBezTo>
                  <a:cubicBezTo>
                    <a:pt x="311" y="30"/>
                    <a:pt x="276" y="52"/>
                    <a:pt x="261" y="61"/>
                  </a:cubicBezTo>
                  <a:cubicBezTo>
                    <a:pt x="245" y="69"/>
                    <a:pt x="234" y="76"/>
                    <a:pt x="230" y="77"/>
                  </a:cubicBezTo>
                  <a:cubicBezTo>
                    <a:pt x="227" y="78"/>
                    <a:pt x="225" y="78"/>
                    <a:pt x="223" y="79"/>
                  </a:cubicBezTo>
                  <a:cubicBezTo>
                    <a:pt x="223" y="79"/>
                    <a:pt x="222" y="79"/>
                    <a:pt x="222" y="79"/>
                  </a:cubicBezTo>
                  <a:cubicBezTo>
                    <a:pt x="221" y="79"/>
                    <a:pt x="220" y="78"/>
                    <a:pt x="222" y="78"/>
                  </a:cubicBezTo>
                  <a:cubicBezTo>
                    <a:pt x="224" y="77"/>
                    <a:pt x="231" y="73"/>
                    <a:pt x="235" y="72"/>
                  </a:cubicBezTo>
                  <a:cubicBezTo>
                    <a:pt x="238" y="70"/>
                    <a:pt x="244" y="66"/>
                    <a:pt x="247" y="65"/>
                  </a:cubicBezTo>
                  <a:cubicBezTo>
                    <a:pt x="248" y="64"/>
                    <a:pt x="249" y="64"/>
                    <a:pt x="248" y="64"/>
                  </a:cubicBezTo>
                  <a:cubicBezTo>
                    <a:pt x="248" y="64"/>
                    <a:pt x="247" y="64"/>
                    <a:pt x="245" y="65"/>
                  </a:cubicBezTo>
                  <a:cubicBezTo>
                    <a:pt x="241" y="66"/>
                    <a:pt x="237" y="68"/>
                    <a:pt x="233" y="70"/>
                  </a:cubicBezTo>
                  <a:cubicBezTo>
                    <a:pt x="229" y="72"/>
                    <a:pt x="223" y="74"/>
                    <a:pt x="221" y="75"/>
                  </a:cubicBezTo>
                  <a:cubicBezTo>
                    <a:pt x="219" y="77"/>
                    <a:pt x="209" y="80"/>
                    <a:pt x="199" y="81"/>
                  </a:cubicBezTo>
                  <a:cubicBezTo>
                    <a:pt x="198" y="81"/>
                    <a:pt x="196" y="81"/>
                    <a:pt x="195" y="81"/>
                  </a:cubicBezTo>
                  <a:cubicBezTo>
                    <a:pt x="186" y="81"/>
                    <a:pt x="176" y="79"/>
                    <a:pt x="175" y="78"/>
                  </a:cubicBezTo>
                  <a:cubicBezTo>
                    <a:pt x="173" y="77"/>
                    <a:pt x="169" y="73"/>
                    <a:pt x="169" y="73"/>
                  </a:cubicBezTo>
                  <a:cubicBezTo>
                    <a:pt x="169" y="73"/>
                    <a:pt x="166" y="58"/>
                    <a:pt x="164" y="53"/>
                  </a:cubicBezTo>
                  <a:cubicBezTo>
                    <a:pt x="161" y="48"/>
                    <a:pt x="141" y="19"/>
                    <a:pt x="136" y="14"/>
                  </a:cubicBezTo>
                  <a:cubicBezTo>
                    <a:pt x="132" y="8"/>
                    <a:pt x="124" y="0"/>
                    <a:pt x="115"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74" name="Picture 73"/>
          <p:cNvPicPr>
            <a:picLocks noChangeAspect="1"/>
          </p:cNvPicPr>
          <p:nvPr/>
        </p:nvPicPr>
        <p:blipFill rotWithShape="1">
          <a:blip r:embed="rId6"/>
          <a:srcRect l="47245"/>
          <a:stretch/>
        </p:blipFill>
        <p:spPr>
          <a:xfrm rot="263782">
            <a:off x="8121351" y="1415674"/>
            <a:ext cx="402027" cy="737680"/>
          </a:xfrm>
          <a:prstGeom prst="rect">
            <a:avLst/>
          </a:prstGeom>
        </p:spPr>
      </p:pic>
      <p:sp>
        <p:nvSpPr>
          <p:cNvPr id="81" name="Rectangle 80"/>
          <p:cNvSpPr/>
          <p:nvPr/>
        </p:nvSpPr>
        <p:spPr>
          <a:xfrm>
            <a:off x="8433186" y="6180008"/>
            <a:ext cx="1047082" cy="200055"/>
          </a:xfrm>
          <a:prstGeom prst="rect">
            <a:avLst/>
          </a:prstGeom>
        </p:spPr>
        <p:txBody>
          <a:bodyPr wrap="none">
            <a:spAutoFit/>
          </a:bodyPr>
          <a:lstStyle/>
          <a:p>
            <a:r>
              <a:rPr lang="cs-CZ" sz="700" i="1" kern="0" dirty="0" smtClean="0">
                <a:solidFill>
                  <a:srgbClr val="00338D"/>
                </a:solidFill>
              </a:rPr>
              <a:t>Zdroj: Analýza KPMG</a:t>
            </a:r>
            <a:endParaRPr lang="en-US" sz="700" i="1" dirty="0"/>
          </a:p>
        </p:txBody>
      </p:sp>
    </p:spTree>
    <p:extLst>
      <p:ext uri="{BB962C8B-B14F-4D97-AF65-F5344CB8AC3E}">
        <p14:creationId xmlns:p14="http://schemas.microsoft.com/office/powerpoint/2010/main" val="301040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53825" y="994511"/>
          <a:ext cx="4445819" cy="2281237"/>
        </p:xfrm>
        <a:graphic>
          <a:graphicData uri="http://schemas.openxmlformats.org/presentationml/2006/ole">
            <mc:AlternateContent xmlns:mc="http://schemas.openxmlformats.org/markup-compatibility/2006">
              <mc:Choice xmlns:v="urn:schemas-microsoft-com:vml" Requires="v">
                <p:oleObj spid="_x0000_s15374" name="Worksheet" r:id="rId3" imgW="4564382" imgH="2552688" progId="Excel.Sheet.12">
                  <p:link updateAutomatic="1"/>
                </p:oleObj>
              </mc:Choice>
              <mc:Fallback>
                <p:oleObj name="Worksheet" r:id="rId3" imgW="4564382" imgH="2552688" progId="Excel.Sheet.12">
                  <p:link updateAutomatic="1"/>
                  <p:pic>
                    <p:nvPicPr>
                      <p:cNvPr id="0" name=""/>
                      <p:cNvPicPr/>
                      <p:nvPr/>
                    </p:nvPicPr>
                    <p:blipFill>
                      <a:blip r:embed="rId4"/>
                      <a:stretch>
                        <a:fillRect/>
                      </a:stretch>
                    </p:blipFill>
                    <p:spPr>
                      <a:xfrm>
                        <a:off x="353825" y="994511"/>
                        <a:ext cx="4445819" cy="2281237"/>
                      </a:xfrm>
                      <a:prstGeom prst="rect">
                        <a:avLst/>
                      </a:prstGeom>
                    </p:spPr>
                  </p:pic>
                </p:oleObj>
              </mc:Fallback>
            </mc:AlternateContent>
          </a:graphicData>
        </a:graphic>
      </p:graphicFrame>
      <p:sp>
        <p:nvSpPr>
          <p:cNvPr id="5" name="Title 1"/>
          <p:cNvSpPr>
            <a:spLocks noGrp="1"/>
          </p:cNvSpPr>
          <p:nvPr>
            <p:ph type="title"/>
          </p:nvPr>
        </p:nvSpPr>
        <p:spPr>
          <a:xfrm>
            <a:off x="2288704" y="116632"/>
            <a:ext cx="7344246" cy="576064"/>
          </a:xfrm>
        </p:spPr>
        <p:txBody>
          <a:bodyPr/>
          <a:lstStyle/>
          <a:p>
            <a:r>
              <a:rPr lang="cs-CZ" sz="1400" b="0" dirty="0">
                <a:solidFill>
                  <a:srgbClr val="747678"/>
                </a:solidFill>
              </a:rPr>
              <a:t>Analýza </a:t>
            </a:r>
            <a:r>
              <a:rPr lang="cs-CZ" sz="1400" b="0" dirty="0" smtClean="0">
                <a:solidFill>
                  <a:srgbClr val="747678"/>
                </a:solidFill>
              </a:rPr>
              <a:t>financování fotbalu </a:t>
            </a:r>
            <a:br>
              <a:rPr lang="cs-CZ" sz="1400" b="0" dirty="0" smtClean="0">
                <a:solidFill>
                  <a:srgbClr val="747678"/>
                </a:solidFill>
              </a:rPr>
            </a:br>
            <a:r>
              <a:rPr lang="cs-CZ" dirty="0" smtClean="0"/>
              <a:t>Struktura zdrojů fotbalových klubů</a:t>
            </a:r>
            <a:endParaRPr lang="cs-CZ" dirty="0"/>
          </a:p>
        </p:txBody>
      </p:sp>
      <p:graphicFrame>
        <p:nvGraphicFramePr>
          <p:cNvPr id="7" name="Object 6"/>
          <p:cNvGraphicFramePr>
            <a:graphicFrameLocks noChangeAspect="1"/>
          </p:cNvGraphicFramePr>
          <p:nvPr>
            <p:extLst/>
          </p:nvPr>
        </p:nvGraphicFramePr>
        <p:xfrm>
          <a:off x="200472" y="3701879"/>
          <a:ext cx="4283127" cy="2520974"/>
        </p:xfrm>
        <a:graphic>
          <a:graphicData uri="http://schemas.openxmlformats.org/presentationml/2006/ole">
            <mc:AlternateContent xmlns:mc="http://schemas.openxmlformats.org/markup-compatibility/2006">
              <mc:Choice xmlns:v="urn:schemas-microsoft-com:vml" Requires="v">
                <p:oleObj spid="_x0000_s15375" name="Worksheet" r:id="rId5" imgW="4564382" imgH="2781216" progId="Excel.Sheet.12">
                  <p:link updateAutomatic="1"/>
                </p:oleObj>
              </mc:Choice>
              <mc:Fallback>
                <p:oleObj name="Worksheet" r:id="rId5" imgW="4564382" imgH="2781216" progId="Excel.Sheet.12">
                  <p:link updateAutomatic="1"/>
                  <p:pic>
                    <p:nvPicPr>
                      <p:cNvPr id="0" name=""/>
                      <p:cNvPicPr/>
                      <p:nvPr/>
                    </p:nvPicPr>
                    <p:blipFill>
                      <a:blip r:embed="rId6"/>
                      <a:stretch>
                        <a:fillRect/>
                      </a:stretch>
                    </p:blipFill>
                    <p:spPr>
                      <a:xfrm>
                        <a:off x="200472" y="3701879"/>
                        <a:ext cx="4283127" cy="2520974"/>
                      </a:xfrm>
                      <a:prstGeom prst="rect">
                        <a:avLst/>
                      </a:prstGeom>
                    </p:spPr>
                  </p:pic>
                </p:oleObj>
              </mc:Fallback>
            </mc:AlternateContent>
          </a:graphicData>
        </a:graphic>
      </p:graphicFrame>
      <p:sp>
        <p:nvSpPr>
          <p:cNvPr id="9" name="TextBox 8"/>
          <p:cNvSpPr txBox="1"/>
          <p:nvPr/>
        </p:nvSpPr>
        <p:spPr>
          <a:xfrm>
            <a:off x="6537176" y="6237312"/>
            <a:ext cx="3440399" cy="123111"/>
          </a:xfrm>
          <a:prstGeom prst="rect">
            <a:avLst/>
          </a:prstGeom>
          <a:noFill/>
        </p:spPr>
        <p:txBody>
          <a:bodyPr wrap="square" lIns="0" tIns="0" rIns="0" bIns="0" rtlCol="0">
            <a:spAutoFit/>
          </a:bodyPr>
          <a:lstStyle/>
          <a:p>
            <a:r>
              <a:rPr lang="cs-CZ" sz="800" dirty="0" smtClean="0">
                <a:solidFill>
                  <a:srgbClr val="00257A"/>
                </a:solidFill>
                <a:latin typeface="Arial" pitchFamily="34" charset="0"/>
                <a:cs typeface="Arial" pitchFamily="34" charset="0"/>
              </a:rPr>
              <a:t>Zdroj: Analýza KPMG z dat poskytnutých členskými kluby PFS</a:t>
            </a:r>
          </a:p>
        </p:txBody>
      </p:sp>
      <p:sp>
        <p:nvSpPr>
          <p:cNvPr id="2" name="TextBox 1"/>
          <p:cNvSpPr txBox="1"/>
          <p:nvPr/>
        </p:nvSpPr>
        <p:spPr>
          <a:xfrm>
            <a:off x="5331174" y="1052818"/>
            <a:ext cx="4103887" cy="184666"/>
          </a:xfrm>
          <a:prstGeom prst="rect">
            <a:avLst/>
          </a:prstGeom>
          <a:noFill/>
        </p:spPr>
        <p:txBody>
          <a:bodyPr wrap="square" lIns="0" tIns="0" rIns="0" bIns="0" rtlCol="0">
            <a:spAutoFit/>
          </a:bodyPr>
          <a:lstStyle/>
          <a:p>
            <a:r>
              <a:rPr lang="cs-CZ" sz="1200" dirty="0" smtClean="0">
                <a:solidFill>
                  <a:srgbClr val="00257A"/>
                </a:solidFill>
                <a:latin typeface="Arial" pitchFamily="34" charset="0"/>
                <a:cs typeface="Arial" pitchFamily="34" charset="0"/>
              </a:rPr>
              <a:t>Průměrné provozní náklady na jeden fotbalový klub v Praze</a:t>
            </a:r>
          </a:p>
        </p:txBody>
      </p:sp>
      <p:sp>
        <p:nvSpPr>
          <p:cNvPr id="11" name="TextBox 10"/>
          <p:cNvSpPr txBox="1"/>
          <p:nvPr/>
        </p:nvSpPr>
        <p:spPr>
          <a:xfrm>
            <a:off x="5278327" y="3641821"/>
            <a:ext cx="4302345" cy="430887"/>
          </a:xfrm>
          <a:prstGeom prst="rect">
            <a:avLst/>
          </a:prstGeom>
          <a:noFill/>
        </p:spPr>
        <p:txBody>
          <a:bodyPr wrap="square" lIns="0" tIns="0" rIns="0" bIns="0" rtlCol="0">
            <a:spAutoFit/>
          </a:bodyPr>
          <a:lstStyle/>
          <a:p>
            <a:pPr algn="just"/>
            <a:r>
              <a:rPr lang="cs-CZ" sz="1400" dirty="0" smtClean="0">
                <a:solidFill>
                  <a:srgbClr val="00257A"/>
                </a:solidFill>
                <a:latin typeface="Arial" pitchFamily="34" charset="0"/>
                <a:cs typeface="Arial" pitchFamily="34" charset="0"/>
              </a:rPr>
              <a:t>Celková přibližná výše provozních nákladů fotbalových klubů v Praze – 339 mil. Kč</a:t>
            </a:r>
          </a:p>
        </p:txBody>
      </p:sp>
      <p:graphicFrame>
        <p:nvGraphicFramePr>
          <p:cNvPr id="8" name="Tabulka 7"/>
          <p:cNvGraphicFramePr>
            <a:graphicFrameLocks noGrp="1"/>
          </p:cNvGraphicFramePr>
          <p:nvPr>
            <p:extLst/>
          </p:nvPr>
        </p:nvGraphicFramePr>
        <p:xfrm>
          <a:off x="5331174" y="1323175"/>
          <a:ext cx="4014312" cy="2168432"/>
        </p:xfrm>
        <a:graphic>
          <a:graphicData uri="http://schemas.openxmlformats.org/drawingml/2006/table">
            <a:tbl>
              <a:tblPr/>
              <a:tblGrid>
                <a:gridCol w="2007156"/>
                <a:gridCol w="2007156"/>
              </a:tblGrid>
              <a:tr h="309776">
                <a:tc>
                  <a:txBody>
                    <a:bodyPr/>
                    <a:lstStyle/>
                    <a:p>
                      <a:pPr algn="l" rtl="0" fontAlgn="ctr"/>
                      <a:r>
                        <a:rPr lang="cs-CZ" sz="1200" b="1" i="0" u="none" strike="noStrike" dirty="0">
                          <a:solidFill>
                            <a:srgbClr val="FFFFFF"/>
                          </a:solidFill>
                          <a:effectLst/>
                          <a:latin typeface="Arial" panose="020B0604020202020204" pitchFamily="34" charset="0"/>
                        </a:rPr>
                        <a:t>Dílčí provozní náklady</a:t>
                      </a:r>
                    </a:p>
                  </a:txBody>
                  <a:tcPr marL="108000" marR="10800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66AA"/>
                    </a:solidFill>
                  </a:tcPr>
                </a:tc>
                <a:tc>
                  <a:txBody>
                    <a:bodyPr/>
                    <a:lstStyle/>
                    <a:p>
                      <a:pPr algn="r" rtl="0" fontAlgn="ctr"/>
                      <a:r>
                        <a:rPr lang="cs-CZ" sz="1200" b="1" i="0" u="none" strike="noStrike" dirty="0">
                          <a:solidFill>
                            <a:srgbClr val="FFFFFF"/>
                          </a:solidFill>
                          <a:effectLst/>
                          <a:latin typeface="Arial" panose="020B0604020202020204" pitchFamily="34" charset="0"/>
                        </a:rPr>
                        <a:t>Průměrná výše (v Kč)</a:t>
                      </a:r>
                    </a:p>
                  </a:txBody>
                  <a:tcPr marL="108000" marR="10800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66AA"/>
                    </a:solidFill>
                  </a:tcPr>
                </a:tc>
              </a:tr>
              <a:tr h="309776">
                <a:tc>
                  <a:txBody>
                    <a:bodyPr/>
                    <a:lstStyle/>
                    <a:p>
                      <a:pPr algn="l" rtl="0" fontAlgn="ctr"/>
                      <a:r>
                        <a:rPr lang="cs-CZ" sz="1200" b="0" i="0" u="none" strike="noStrike">
                          <a:solidFill>
                            <a:srgbClr val="00257A"/>
                          </a:solidFill>
                          <a:effectLst/>
                          <a:latin typeface="Arial" panose="020B0604020202020204" pitchFamily="34" charset="0"/>
                        </a:rPr>
                        <a:t>Mzdy, odměny</a:t>
                      </a:r>
                    </a:p>
                  </a:txBody>
                  <a:tcPr marL="11430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c>
                  <a:txBody>
                    <a:bodyPr/>
                    <a:lstStyle/>
                    <a:p>
                      <a:pPr algn="ctr" rtl="0" fontAlgn="ctr"/>
                      <a:r>
                        <a:rPr lang="cs-CZ" sz="1200" b="0" i="0" u="none" strike="noStrike">
                          <a:solidFill>
                            <a:srgbClr val="00257A"/>
                          </a:solidFill>
                          <a:effectLst/>
                          <a:latin typeface="Arial" panose="020B0604020202020204" pitchFamily="34" charset="0"/>
                        </a:rPr>
                        <a:t>                        1 377 941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r>
              <a:tr h="309776">
                <a:tc>
                  <a:txBody>
                    <a:bodyPr/>
                    <a:lstStyle/>
                    <a:p>
                      <a:pPr algn="l" rtl="0" fontAlgn="ctr"/>
                      <a:r>
                        <a:rPr lang="cs-CZ" sz="1200" b="0" i="0" u="none" strike="noStrike">
                          <a:solidFill>
                            <a:srgbClr val="00257A"/>
                          </a:solidFill>
                          <a:effectLst/>
                          <a:latin typeface="Arial" panose="020B0604020202020204" pitchFamily="34" charset="0"/>
                        </a:rPr>
                        <a:t>Stadion, hrací plochy</a:t>
                      </a:r>
                    </a:p>
                  </a:txBody>
                  <a:tcPr marL="11430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c>
                  <a:txBody>
                    <a:bodyPr/>
                    <a:lstStyle/>
                    <a:p>
                      <a:pPr algn="ctr" rtl="0" fontAlgn="ctr"/>
                      <a:r>
                        <a:rPr lang="cs-CZ" sz="1200" b="0" i="0" u="none" strike="noStrike">
                          <a:solidFill>
                            <a:srgbClr val="00257A"/>
                          </a:solidFill>
                          <a:effectLst/>
                          <a:latin typeface="Arial" panose="020B0604020202020204" pitchFamily="34" charset="0"/>
                        </a:rPr>
                        <a:t>                           804 102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r>
              <a:tr h="309776">
                <a:tc>
                  <a:txBody>
                    <a:bodyPr/>
                    <a:lstStyle/>
                    <a:p>
                      <a:pPr algn="l" rtl="0" fontAlgn="ctr"/>
                      <a:r>
                        <a:rPr lang="cs-CZ" sz="1200" b="0" i="0" u="none" strike="noStrike">
                          <a:solidFill>
                            <a:srgbClr val="00257A"/>
                          </a:solidFill>
                          <a:effectLst/>
                          <a:latin typeface="Arial" panose="020B0604020202020204" pitchFamily="34" charset="0"/>
                        </a:rPr>
                        <a:t>Fotbalové zázemí</a:t>
                      </a:r>
                    </a:p>
                  </a:txBody>
                  <a:tcPr marL="11430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c>
                  <a:txBody>
                    <a:bodyPr/>
                    <a:lstStyle/>
                    <a:p>
                      <a:pPr algn="ctr" rtl="0" fontAlgn="ctr"/>
                      <a:r>
                        <a:rPr lang="cs-CZ" sz="1200" b="0" i="0" u="none" strike="noStrike">
                          <a:solidFill>
                            <a:srgbClr val="00257A"/>
                          </a:solidFill>
                          <a:effectLst/>
                          <a:latin typeface="Arial" panose="020B0604020202020204" pitchFamily="34" charset="0"/>
                        </a:rPr>
                        <a:t>                           528 001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r>
              <a:tr h="309776">
                <a:tc>
                  <a:txBody>
                    <a:bodyPr/>
                    <a:lstStyle/>
                    <a:p>
                      <a:pPr algn="l" rtl="0" fontAlgn="ctr"/>
                      <a:r>
                        <a:rPr lang="cs-CZ" sz="1200" b="0" i="0" u="none" strike="noStrike">
                          <a:solidFill>
                            <a:srgbClr val="00257A"/>
                          </a:solidFill>
                          <a:effectLst/>
                          <a:latin typeface="Arial" panose="020B0604020202020204" pitchFamily="34" charset="0"/>
                        </a:rPr>
                        <a:t>Provoz fotbalového klubu</a:t>
                      </a:r>
                    </a:p>
                  </a:txBody>
                  <a:tcPr marL="11430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c>
                  <a:txBody>
                    <a:bodyPr/>
                    <a:lstStyle/>
                    <a:p>
                      <a:pPr algn="ctr" rtl="0" fontAlgn="ctr"/>
                      <a:r>
                        <a:rPr lang="cs-CZ" sz="1200" b="0" i="0" u="none" strike="noStrike">
                          <a:solidFill>
                            <a:srgbClr val="00257A"/>
                          </a:solidFill>
                          <a:effectLst/>
                          <a:latin typeface="Arial" panose="020B0604020202020204" pitchFamily="34" charset="0"/>
                        </a:rPr>
                        <a:t>                           596 264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r>
              <a:tr h="309776">
                <a:tc>
                  <a:txBody>
                    <a:bodyPr/>
                    <a:lstStyle/>
                    <a:p>
                      <a:pPr algn="l" rtl="0" fontAlgn="ctr"/>
                      <a:r>
                        <a:rPr lang="cs-CZ" sz="1200" b="0" i="0" u="none" strike="noStrike">
                          <a:solidFill>
                            <a:srgbClr val="00257A"/>
                          </a:solidFill>
                          <a:effectLst/>
                          <a:latin typeface="Arial" panose="020B0604020202020204" pitchFamily="34" charset="0"/>
                        </a:rPr>
                        <a:t>Ostatní</a:t>
                      </a:r>
                    </a:p>
                  </a:txBody>
                  <a:tcPr marL="11430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c>
                  <a:txBody>
                    <a:bodyPr/>
                    <a:lstStyle/>
                    <a:p>
                      <a:pPr algn="ctr" rtl="0" fontAlgn="ctr"/>
                      <a:r>
                        <a:rPr lang="cs-CZ" sz="1200" b="0" i="0" u="none" strike="noStrike">
                          <a:solidFill>
                            <a:srgbClr val="00257A"/>
                          </a:solidFill>
                          <a:effectLst/>
                          <a:latin typeface="Arial" panose="020B0604020202020204" pitchFamily="34" charset="0"/>
                        </a:rPr>
                        <a:t>                           543 267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8EE"/>
                    </a:solidFill>
                  </a:tcPr>
                </a:tc>
              </a:tr>
              <a:tr h="309776">
                <a:tc>
                  <a:txBody>
                    <a:bodyPr/>
                    <a:lstStyle/>
                    <a:p>
                      <a:pPr algn="l" rtl="0" fontAlgn="ctr"/>
                      <a:r>
                        <a:rPr lang="cs-CZ" sz="1200" b="1" i="0" u="none" strike="noStrike" dirty="0">
                          <a:solidFill>
                            <a:srgbClr val="00257A"/>
                          </a:solidFill>
                          <a:effectLst/>
                          <a:latin typeface="Arial" panose="020B0604020202020204" pitchFamily="34" charset="0"/>
                        </a:rPr>
                        <a:t>Celkem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CE3"/>
                    </a:solidFill>
                  </a:tcPr>
                </a:tc>
                <a:tc>
                  <a:txBody>
                    <a:bodyPr/>
                    <a:lstStyle/>
                    <a:p>
                      <a:pPr algn="ctr" rtl="0" fontAlgn="ctr"/>
                      <a:r>
                        <a:rPr lang="cs-CZ" sz="1200" b="1" i="0" u="none" strike="noStrike" dirty="0">
                          <a:solidFill>
                            <a:srgbClr val="002060"/>
                          </a:solidFill>
                          <a:effectLst/>
                          <a:latin typeface="Arial" panose="020B0604020202020204" pitchFamily="34" charset="0"/>
                        </a:rPr>
                        <a:t>                        3 849 576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CE3"/>
                    </a:solidFill>
                  </a:tcPr>
                </a:tc>
              </a:tr>
            </a:tbl>
          </a:graphicData>
        </a:graphic>
      </p:graphicFrame>
      <p:sp>
        <p:nvSpPr>
          <p:cNvPr id="3" name="Obdélník 2"/>
          <p:cNvSpPr/>
          <p:nvPr/>
        </p:nvSpPr>
        <p:spPr>
          <a:xfrm>
            <a:off x="5079316" y="4628613"/>
            <a:ext cx="4700365" cy="1107996"/>
          </a:xfrm>
          <a:prstGeom prst="rect">
            <a:avLst/>
          </a:prstGeom>
        </p:spPr>
        <p:txBody>
          <a:bodyPr wrap="square">
            <a:spAutoFit/>
          </a:bodyPr>
          <a:lstStyle/>
          <a:p>
            <a:r>
              <a:rPr lang="cs-CZ" b="1" dirty="0" smtClean="0">
                <a:solidFill>
                  <a:srgbClr val="00338D"/>
                </a:solidFill>
                <a:latin typeface="Arial" panose="020B0604020202020204" pitchFamily="34" charset="0"/>
              </a:rPr>
              <a:t>Hrubý odhad spotřeby klubů v ČR</a:t>
            </a:r>
          </a:p>
          <a:p>
            <a:r>
              <a:rPr lang="cs-CZ" sz="1600" dirty="0" smtClean="0">
                <a:solidFill>
                  <a:srgbClr val="00338D"/>
                </a:solidFill>
                <a:latin typeface="Arial" panose="020B0604020202020204" pitchFamily="34" charset="0"/>
              </a:rPr>
              <a:t>Fotbal: </a:t>
            </a:r>
            <a:r>
              <a:rPr lang="cs-CZ" sz="1600" dirty="0">
                <a:solidFill>
                  <a:srgbClr val="00338D"/>
                </a:solidFill>
                <a:latin typeface="Arial" panose="020B0604020202020204" pitchFamily="34" charset="0"/>
              </a:rPr>
              <a:t>4 </a:t>
            </a:r>
            <a:r>
              <a:rPr lang="cs-CZ" sz="1600" dirty="0" smtClean="0">
                <a:solidFill>
                  <a:srgbClr val="00338D"/>
                </a:solidFill>
                <a:latin typeface="Arial" panose="020B0604020202020204" pitchFamily="34" charset="0"/>
              </a:rPr>
              <a:t>148 + Futsal: </a:t>
            </a:r>
            <a:r>
              <a:rPr lang="cs-CZ" sz="1600" dirty="0">
                <a:solidFill>
                  <a:srgbClr val="00338D"/>
                </a:solidFill>
                <a:latin typeface="Arial" panose="020B0604020202020204" pitchFamily="34" charset="0"/>
              </a:rPr>
              <a:t>2 </a:t>
            </a:r>
            <a:r>
              <a:rPr lang="cs-CZ" sz="1600" dirty="0" smtClean="0">
                <a:solidFill>
                  <a:srgbClr val="00338D"/>
                </a:solidFill>
                <a:latin typeface="Arial" panose="020B0604020202020204" pitchFamily="34" charset="0"/>
              </a:rPr>
              <a:t>426 = 6 574 klubů</a:t>
            </a:r>
          </a:p>
          <a:p>
            <a:r>
              <a:rPr lang="cs-CZ" sz="1600" dirty="0" smtClean="0">
                <a:solidFill>
                  <a:srgbClr val="00338D"/>
                </a:solidFill>
                <a:latin typeface="Arial" panose="020B0604020202020204" pitchFamily="34" charset="0"/>
              </a:rPr>
              <a:t>Spotřeba: 10 – 15 mld. Kč</a:t>
            </a:r>
          </a:p>
          <a:p>
            <a:r>
              <a:rPr lang="cs-CZ" sz="1600" b="1" i="1" dirty="0" smtClean="0">
                <a:solidFill>
                  <a:srgbClr val="00338D"/>
                </a:solidFill>
                <a:latin typeface="Arial" panose="020B0604020202020204" pitchFamily="34" charset="0"/>
              </a:rPr>
              <a:t>Dopady na veřejné rozpočty: cca 4 mld. Kč</a:t>
            </a:r>
            <a:endParaRPr lang="cs-CZ" sz="1600" b="1" i="1" dirty="0">
              <a:solidFill>
                <a:srgbClr val="00338D"/>
              </a:solidFill>
            </a:endParaRPr>
          </a:p>
        </p:txBody>
      </p:sp>
    </p:spTree>
    <p:extLst>
      <p:ext uri="{BB962C8B-B14F-4D97-AF65-F5344CB8AC3E}">
        <p14:creationId xmlns:p14="http://schemas.microsoft.com/office/powerpoint/2010/main" val="273628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1400" b="0" dirty="0">
                <a:solidFill>
                  <a:srgbClr val="747678"/>
                </a:solidFill>
              </a:rPr>
              <a:t>Analýza </a:t>
            </a:r>
            <a:r>
              <a:rPr lang="cs-CZ" sz="1400" b="0" dirty="0" smtClean="0">
                <a:solidFill>
                  <a:srgbClr val="747678"/>
                </a:solidFill>
              </a:rPr>
              <a:t>financování fotbalu v Praze</a:t>
            </a:r>
            <a:r>
              <a:rPr lang="en-GB" dirty="0"/>
              <a:t/>
            </a:r>
            <a:br>
              <a:rPr lang="en-GB" dirty="0"/>
            </a:br>
            <a:r>
              <a:rPr lang="cs-CZ" dirty="0" smtClean="0"/>
              <a:t>Úvod, sběr dat</a:t>
            </a:r>
            <a:endParaRPr lang="cs-CZ" dirty="0"/>
          </a:p>
        </p:txBody>
      </p:sp>
      <p:sp>
        <p:nvSpPr>
          <p:cNvPr id="43" name="Rounded Rectangle 42"/>
          <p:cNvSpPr/>
          <p:nvPr/>
        </p:nvSpPr>
        <p:spPr>
          <a:xfrm>
            <a:off x="632520" y="1008231"/>
            <a:ext cx="8568952" cy="2971108"/>
          </a:xfrm>
          <a:prstGeom prst="roundRect">
            <a:avLst>
              <a:gd name="adj" fmla="val 0"/>
            </a:avLst>
          </a:prstGeom>
          <a:noFill/>
          <a:ln w="22225">
            <a:solidFill>
              <a:srgbClr val="00257A"/>
            </a:solidFill>
          </a:ln>
        </p:spPr>
        <p:style>
          <a:lnRef idx="2">
            <a:schemeClr val="accent1">
              <a:shade val="50000"/>
            </a:schemeClr>
          </a:lnRef>
          <a:fillRef idx="1">
            <a:schemeClr val="accent1"/>
          </a:fillRef>
          <a:effectRef idx="0">
            <a:schemeClr val="accent1"/>
          </a:effectRef>
          <a:fontRef idx="minor">
            <a:schemeClr val="lt1"/>
          </a:fontRef>
        </p:style>
        <p:txBody>
          <a:bodyPr lIns="180000" tIns="396000" rIns="180000" rtlCol="0" anchor="t" anchorCtr="0"/>
          <a:lstStyle/>
          <a:p>
            <a:pPr algn="just">
              <a:spcBef>
                <a:spcPts val="600"/>
              </a:spcBef>
            </a:pPr>
            <a:r>
              <a:rPr lang="cs-CZ" sz="1100" dirty="0" smtClean="0">
                <a:solidFill>
                  <a:srgbClr val="00338D"/>
                </a:solidFill>
                <a:cs typeface="Arial" pitchFamily="34" charset="0"/>
              </a:rPr>
              <a:t>Fotbal, jakožto nejpopulárnější sport v České republice, má v Praze značné zastoupení (viz tabulka níže). Téměř 80% všech klubů působících na území hl. m. Prahy má svá mužstva v kategorii dětí a mládeže. V současné době se fotbalu v Praze věnuje na klubové úrovni okolo 10 000 dětí, což sebou nese i značné finanční výdaje na provoz a zajištění sportovní činnosti. Cílem této studie je zanalyzovat systém financování těchto klubů a následně navrhnout systém přerozdělování podpory plynoucí z Magistrátu hl. m. Prahy, která představuje značnou část příjmů pražských fotbalových klubů. Tuto podporu jednotlivým klubům přerozděluje Pražský Fotbalový Svaz, který žádost o podporu posílá.</a:t>
            </a:r>
          </a:p>
          <a:p>
            <a:endParaRPr lang="cs-CZ" sz="900" dirty="0" smtClean="0">
              <a:solidFill>
                <a:srgbClr val="00338D"/>
              </a:solidFill>
              <a:cs typeface="Arial" pitchFamily="34" charset="0"/>
            </a:endParaRPr>
          </a:p>
          <a:p>
            <a:pPr lvl="2"/>
            <a:r>
              <a:rPr lang="cs-CZ" sz="1100" b="1" dirty="0" smtClean="0">
                <a:solidFill>
                  <a:srgbClr val="00338D"/>
                </a:solidFill>
                <a:cs typeface="Arial" pitchFamily="34" charset="0"/>
              </a:rPr>
              <a:t>             Počet pražských fotbalových klubů celkem</a:t>
            </a:r>
          </a:p>
          <a:p>
            <a:pPr marL="1085850" lvl="2" indent="-171450">
              <a:buFont typeface="Arial" panose="020B0604020202020204" pitchFamily="34" charset="0"/>
              <a:buChar char="•"/>
            </a:pPr>
            <a:endParaRPr lang="cs-CZ" sz="1100" b="1" dirty="0" smtClean="0">
              <a:solidFill>
                <a:srgbClr val="00338D"/>
              </a:solidFill>
              <a:cs typeface="Arial" pitchFamily="34" charset="0"/>
            </a:endParaRPr>
          </a:p>
          <a:p>
            <a:pPr lvl="2"/>
            <a:r>
              <a:rPr lang="cs-CZ" sz="1100" b="1" dirty="0" smtClean="0">
                <a:solidFill>
                  <a:srgbClr val="00338D"/>
                </a:solidFill>
                <a:cs typeface="Arial" pitchFamily="34" charset="0"/>
              </a:rPr>
              <a:t>             Počet aktivních pražských fotbalových klubů</a:t>
            </a:r>
          </a:p>
          <a:p>
            <a:pPr marL="1085850" lvl="2" indent="-171450">
              <a:buFont typeface="Arial" panose="020B0604020202020204" pitchFamily="34" charset="0"/>
              <a:buChar char="•"/>
            </a:pPr>
            <a:endParaRPr lang="cs-CZ" sz="1100" b="1" dirty="0" smtClean="0">
              <a:solidFill>
                <a:srgbClr val="00338D"/>
              </a:solidFill>
              <a:cs typeface="Arial" pitchFamily="34" charset="0"/>
            </a:endParaRPr>
          </a:p>
          <a:p>
            <a:pPr lvl="2"/>
            <a:r>
              <a:rPr lang="cs-CZ" sz="1100" b="1" dirty="0" smtClean="0">
                <a:solidFill>
                  <a:srgbClr val="00338D"/>
                </a:solidFill>
                <a:cs typeface="Arial" pitchFamily="34" charset="0"/>
              </a:rPr>
              <a:t>             Počet pražských fotbalových klubů s družstvy mládeže</a:t>
            </a:r>
          </a:p>
          <a:p>
            <a:pPr marL="1085850" lvl="2" indent="-171450">
              <a:buFont typeface="Arial" panose="020B0604020202020204" pitchFamily="34" charset="0"/>
              <a:buChar char="•"/>
            </a:pPr>
            <a:endParaRPr lang="cs-CZ" sz="1100" b="1" dirty="0" smtClean="0">
              <a:solidFill>
                <a:srgbClr val="00338D"/>
              </a:solidFill>
              <a:cs typeface="Arial" pitchFamily="34" charset="0"/>
            </a:endParaRPr>
          </a:p>
          <a:p>
            <a:pPr lvl="2"/>
            <a:r>
              <a:rPr lang="cs-CZ" sz="1100" b="1" dirty="0" smtClean="0">
                <a:solidFill>
                  <a:srgbClr val="00338D"/>
                </a:solidFill>
                <a:cs typeface="Arial" pitchFamily="34" charset="0"/>
              </a:rPr>
              <a:t>             Počet pražských mládežnických družstev</a:t>
            </a:r>
            <a:endParaRPr lang="cs-CZ" sz="1100" b="1" dirty="0">
              <a:solidFill>
                <a:srgbClr val="00338D"/>
              </a:solidFill>
              <a:cs typeface="Arial" pitchFamily="34" charset="0"/>
            </a:endParaRPr>
          </a:p>
          <a:p>
            <a:endParaRPr lang="cs-CZ" sz="1100" b="1" dirty="0" smtClean="0">
              <a:solidFill>
                <a:srgbClr val="00338D"/>
              </a:solidFill>
              <a:cs typeface="Arial" pitchFamily="34" charset="0"/>
            </a:endParaRPr>
          </a:p>
        </p:txBody>
      </p:sp>
      <p:sp>
        <p:nvSpPr>
          <p:cNvPr id="53" name="Rounded Rectangle 52"/>
          <p:cNvSpPr/>
          <p:nvPr/>
        </p:nvSpPr>
        <p:spPr>
          <a:xfrm>
            <a:off x="632521" y="4104576"/>
            <a:ext cx="8568951" cy="2132455"/>
          </a:xfrm>
          <a:prstGeom prst="roundRect">
            <a:avLst>
              <a:gd name="adj" fmla="val 0"/>
            </a:avLst>
          </a:prstGeom>
          <a:noFill/>
          <a:ln w="22225">
            <a:solidFill>
              <a:srgbClr val="00257A"/>
            </a:solidFill>
          </a:ln>
        </p:spPr>
        <p:style>
          <a:lnRef idx="2">
            <a:schemeClr val="accent1">
              <a:shade val="50000"/>
            </a:schemeClr>
          </a:lnRef>
          <a:fillRef idx="1">
            <a:schemeClr val="accent1"/>
          </a:fillRef>
          <a:effectRef idx="0">
            <a:schemeClr val="accent1"/>
          </a:effectRef>
          <a:fontRef idx="minor">
            <a:schemeClr val="lt1"/>
          </a:fontRef>
        </p:style>
        <p:txBody>
          <a:bodyPr lIns="180000" tIns="432000" rIns="180000" rtlCol="0" anchor="t" anchorCtr="0"/>
          <a:lstStyle/>
          <a:p>
            <a:r>
              <a:rPr lang="cs-CZ" sz="1100" dirty="0" smtClean="0">
                <a:solidFill>
                  <a:srgbClr val="00338D"/>
                </a:solidFill>
                <a:cs typeface="Arial" pitchFamily="34" charset="0"/>
              </a:rPr>
              <a:t>Sběr dat proběhl formou dotazníků, které byly zaslány vedení všech pražských fotbalových klubů. </a:t>
            </a:r>
          </a:p>
          <a:p>
            <a:r>
              <a:rPr lang="cs-CZ" sz="1100" dirty="0" smtClean="0">
                <a:solidFill>
                  <a:srgbClr val="00338D"/>
                </a:solidFill>
                <a:cs typeface="Arial" pitchFamily="34" charset="0"/>
              </a:rPr>
              <a:t>Každý tým obdržel dva druhy dotazníku:</a:t>
            </a:r>
          </a:p>
          <a:p>
            <a:pPr marL="171450" indent="-171450">
              <a:buFont typeface="Arial" panose="020B0604020202020204" pitchFamily="34" charset="0"/>
              <a:buChar char="•"/>
            </a:pPr>
            <a:r>
              <a:rPr lang="cs-CZ" sz="1100" b="1" dirty="0" smtClean="0">
                <a:solidFill>
                  <a:srgbClr val="00338D"/>
                </a:solidFill>
                <a:cs typeface="Arial" pitchFamily="34" charset="0"/>
              </a:rPr>
              <a:t>1. dotazník </a:t>
            </a:r>
            <a:r>
              <a:rPr lang="cs-CZ" sz="1100" dirty="0" smtClean="0">
                <a:solidFill>
                  <a:srgbClr val="00338D"/>
                </a:solidFill>
                <a:cs typeface="Arial" pitchFamily="34" charset="0"/>
              </a:rPr>
              <a:t>zjišťoval obecné informace o klubu, jako například: počet mužstev, členskou základnu, počet odehraných fotbalových utkání, velikost realizačního týmu atd.</a:t>
            </a:r>
          </a:p>
          <a:p>
            <a:pPr marL="171450" indent="-171450">
              <a:buFont typeface="Arial" panose="020B0604020202020204" pitchFamily="34" charset="0"/>
              <a:buChar char="•"/>
            </a:pPr>
            <a:r>
              <a:rPr lang="cs-CZ" sz="1100" b="1" dirty="0" smtClean="0">
                <a:solidFill>
                  <a:srgbClr val="00338D"/>
                </a:solidFill>
                <a:cs typeface="Arial" pitchFamily="34" charset="0"/>
              </a:rPr>
              <a:t>2. dotazník </a:t>
            </a:r>
            <a:r>
              <a:rPr lang="cs-CZ" sz="1100" dirty="0" smtClean="0">
                <a:solidFill>
                  <a:srgbClr val="00338D"/>
                </a:solidFill>
                <a:cs typeface="Arial" pitchFamily="34" charset="0"/>
              </a:rPr>
              <a:t>probíhal v anonymním režimu a zaměřoval se na strukturu rozpočtu fotbalového klubu.</a:t>
            </a:r>
          </a:p>
          <a:p>
            <a:pPr marL="171450" indent="-171450">
              <a:buFont typeface="Arial" panose="020B0604020202020204" pitchFamily="34" charset="0"/>
              <a:buChar char="•"/>
            </a:pPr>
            <a:endParaRPr lang="cs-CZ" sz="1100" dirty="0" smtClean="0">
              <a:solidFill>
                <a:srgbClr val="00338D"/>
              </a:solidFill>
              <a:cs typeface="Arial" pitchFamily="34" charset="0"/>
            </a:endParaRPr>
          </a:p>
          <a:p>
            <a:pPr marL="171450" indent="-171450">
              <a:buFont typeface="Arial" panose="020B0604020202020204" pitchFamily="34" charset="0"/>
              <a:buChar char="•"/>
            </a:pPr>
            <a:r>
              <a:rPr lang="cs-CZ" sz="1100" dirty="0" smtClean="0">
                <a:solidFill>
                  <a:srgbClr val="00338D"/>
                </a:solidFill>
                <a:cs typeface="Arial" pitchFamily="34" charset="0"/>
              </a:rPr>
              <a:t>Dotazníky </a:t>
            </a:r>
            <a:r>
              <a:rPr lang="cs-CZ" sz="1100" dirty="0">
                <a:solidFill>
                  <a:srgbClr val="00338D"/>
                </a:solidFill>
                <a:cs typeface="Arial" pitchFamily="34" charset="0"/>
              </a:rPr>
              <a:t>byly shromažďovány v období </a:t>
            </a:r>
            <a:r>
              <a:rPr lang="cs-CZ" sz="1100" dirty="0" smtClean="0">
                <a:solidFill>
                  <a:srgbClr val="00338D"/>
                </a:solidFill>
                <a:cs typeface="Arial" pitchFamily="34" charset="0"/>
              </a:rPr>
              <a:t>od 6.11.2015 do 27.11.2015</a:t>
            </a:r>
          </a:p>
          <a:p>
            <a:pPr marL="171450" indent="-171450">
              <a:buFont typeface="Arial" panose="020B0604020202020204" pitchFamily="34" charset="0"/>
              <a:buChar char="•"/>
            </a:pPr>
            <a:r>
              <a:rPr lang="cs-CZ" sz="1100" dirty="0" smtClean="0">
                <a:solidFill>
                  <a:srgbClr val="00338D"/>
                </a:solidFill>
                <a:cs typeface="Arial" pitchFamily="34" charset="0"/>
              </a:rPr>
              <a:t>Celkem </a:t>
            </a:r>
            <a:r>
              <a:rPr lang="cs-CZ" sz="1100" dirty="0">
                <a:solidFill>
                  <a:srgbClr val="00338D"/>
                </a:solidFill>
                <a:cs typeface="Arial" pitchFamily="34" charset="0"/>
              </a:rPr>
              <a:t>bylo </a:t>
            </a:r>
            <a:r>
              <a:rPr lang="cs-CZ" sz="1100" dirty="0" smtClean="0">
                <a:solidFill>
                  <a:srgbClr val="00338D"/>
                </a:solidFill>
                <a:cs typeface="Arial" pitchFamily="34" charset="0"/>
              </a:rPr>
              <a:t>osloveno </a:t>
            </a:r>
            <a:r>
              <a:rPr lang="cs-CZ" sz="1100" b="1" dirty="0" smtClean="0">
                <a:solidFill>
                  <a:srgbClr val="00338D"/>
                </a:solidFill>
                <a:cs typeface="Arial" pitchFamily="34" charset="0"/>
              </a:rPr>
              <a:t>88</a:t>
            </a:r>
            <a:r>
              <a:rPr lang="cs-CZ" sz="1100" dirty="0" smtClean="0">
                <a:solidFill>
                  <a:srgbClr val="00338D"/>
                </a:solidFill>
                <a:cs typeface="Arial" pitchFamily="34" charset="0"/>
              </a:rPr>
              <a:t> klubů s družstvy mládeže</a:t>
            </a:r>
          </a:p>
          <a:p>
            <a:pPr marL="171450" indent="-171450">
              <a:buFont typeface="Arial" panose="020B0604020202020204" pitchFamily="34" charset="0"/>
              <a:buChar char="•"/>
            </a:pPr>
            <a:r>
              <a:rPr lang="cs-CZ" sz="1100" dirty="0" smtClean="0">
                <a:solidFill>
                  <a:srgbClr val="00338D"/>
                </a:solidFill>
                <a:cs typeface="Arial" pitchFamily="34" charset="0"/>
              </a:rPr>
              <a:t>Shromážděno bylo </a:t>
            </a:r>
            <a:r>
              <a:rPr lang="cs-CZ" sz="1100" b="1" dirty="0" smtClean="0">
                <a:solidFill>
                  <a:srgbClr val="00338D"/>
                </a:solidFill>
                <a:cs typeface="Arial" pitchFamily="34" charset="0"/>
              </a:rPr>
              <a:t>111</a:t>
            </a:r>
            <a:r>
              <a:rPr lang="cs-CZ" sz="1100" dirty="0" smtClean="0">
                <a:solidFill>
                  <a:srgbClr val="00338D"/>
                </a:solidFill>
                <a:cs typeface="Arial" pitchFamily="34" charset="0"/>
              </a:rPr>
              <a:t> dotazníků (62 obecných a 49 anonymních) od </a:t>
            </a:r>
            <a:r>
              <a:rPr lang="cs-CZ" sz="1100" b="1" dirty="0" smtClean="0">
                <a:solidFill>
                  <a:srgbClr val="00338D"/>
                </a:solidFill>
                <a:cs typeface="Arial" pitchFamily="34" charset="0"/>
              </a:rPr>
              <a:t>62</a:t>
            </a:r>
            <a:r>
              <a:rPr lang="cs-CZ" sz="1100" dirty="0" smtClean="0">
                <a:solidFill>
                  <a:srgbClr val="00338D"/>
                </a:solidFill>
                <a:cs typeface="Arial" pitchFamily="34" charset="0"/>
              </a:rPr>
              <a:t> klubů.</a:t>
            </a:r>
          </a:p>
          <a:p>
            <a:pPr marL="171450" indent="-171450">
              <a:buFont typeface="Arial" panose="020B0604020202020204" pitchFamily="34" charset="0"/>
              <a:buChar char="•"/>
            </a:pPr>
            <a:endParaRPr lang="cs-CZ" sz="1100" dirty="0">
              <a:solidFill>
                <a:srgbClr val="00338D"/>
              </a:solidFill>
              <a:cs typeface="Arial" pitchFamily="34" charset="0"/>
            </a:endParaRPr>
          </a:p>
        </p:txBody>
      </p:sp>
      <p:sp>
        <p:nvSpPr>
          <p:cNvPr id="5" name="Rectangle 4"/>
          <p:cNvSpPr/>
          <p:nvPr/>
        </p:nvSpPr>
        <p:spPr>
          <a:xfrm>
            <a:off x="632520" y="1008232"/>
            <a:ext cx="1503937" cy="360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FFFFFF"/>
                </a:solidFill>
              </a:rPr>
              <a:t>Úvod</a:t>
            </a:r>
            <a:endParaRPr lang="cs-CZ" sz="1600" dirty="0">
              <a:solidFill>
                <a:srgbClr val="FFFFFF"/>
              </a:solidFill>
            </a:endParaRPr>
          </a:p>
        </p:txBody>
      </p:sp>
      <p:sp>
        <p:nvSpPr>
          <p:cNvPr id="56" name="Rectangle 55"/>
          <p:cNvSpPr/>
          <p:nvPr/>
        </p:nvSpPr>
        <p:spPr>
          <a:xfrm>
            <a:off x="632520" y="4104576"/>
            <a:ext cx="1503937" cy="360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FFFFFF"/>
                </a:solidFill>
              </a:rPr>
              <a:t>Sběr dat</a:t>
            </a:r>
            <a:endParaRPr lang="cs-CZ" sz="1600" dirty="0">
              <a:solidFill>
                <a:srgbClr val="FFFFFF"/>
              </a:solidFill>
            </a:endParaRPr>
          </a:p>
        </p:txBody>
      </p:sp>
      <p:sp>
        <p:nvSpPr>
          <p:cNvPr id="4" name="Rectangle 3"/>
          <p:cNvSpPr/>
          <p:nvPr/>
        </p:nvSpPr>
        <p:spPr>
          <a:xfrm>
            <a:off x="1496616" y="2534384"/>
            <a:ext cx="504056" cy="216024"/>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115</a:t>
            </a:r>
            <a:endParaRPr lang="cs-CZ" sz="1400" dirty="0"/>
          </a:p>
        </p:txBody>
      </p:sp>
      <p:sp>
        <p:nvSpPr>
          <p:cNvPr id="10" name="Rectangle 9"/>
          <p:cNvSpPr/>
          <p:nvPr/>
        </p:nvSpPr>
        <p:spPr>
          <a:xfrm>
            <a:off x="1496616" y="2866673"/>
            <a:ext cx="504056" cy="216024"/>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107</a:t>
            </a:r>
            <a:endParaRPr lang="cs-CZ" sz="1400" dirty="0"/>
          </a:p>
        </p:txBody>
      </p:sp>
      <p:sp>
        <p:nvSpPr>
          <p:cNvPr id="11" name="Rectangle 10"/>
          <p:cNvSpPr/>
          <p:nvPr/>
        </p:nvSpPr>
        <p:spPr>
          <a:xfrm>
            <a:off x="1492565" y="3206272"/>
            <a:ext cx="504056" cy="216024"/>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88</a:t>
            </a:r>
            <a:endParaRPr lang="cs-CZ" sz="1400" dirty="0"/>
          </a:p>
        </p:txBody>
      </p:sp>
      <p:sp>
        <p:nvSpPr>
          <p:cNvPr id="12" name="Rectangle 11"/>
          <p:cNvSpPr/>
          <p:nvPr/>
        </p:nvSpPr>
        <p:spPr>
          <a:xfrm>
            <a:off x="1492565" y="3536414"/>
            <a:ext cx="504056" cy="216024"/>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518</a:t>
            </a:r>
            <a:endParaRPr lang="cs-CZ"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184" y="2380302"/>
            <a:ext cx="1596008" cy="1446383"/>
          </a:xfrm>
          <a:prstGeom prst="rect">
            <a:avLst/>
          </a:prstGeom>
        </p:spPr>
      </p:pic>
      <p:grpSp>
        <p:nvGrpSpPr>
          <p:cNvPr id="15" name="Group 14"/>
          <p:cNvGrpSpPr/>
          <p:nvPr/>
        </p:nvGrpSpPr>
        <p:grpSpPr>
          <a:xfrm>
            <a:off x="6897216" y="5445224"/>
            <a:ext cx="1872208" cy="666570"/>
            <a:chOff x="2581094" y="2147014"/>
            <a:chExt cx="1719477" cy="666570"/>
          </a:xfrm>
        </p:grpSpPr>
        <p:sp>
          <p:nvSpPr>
            <p:cNvPr id="16" name="Rectangle 15"/>
            <p:cNvSpPr/>
            <p:nvPr/>
          </p:nvSpPr>
          <p:spPr>
            <a:xfrm>
              <a:off x="2581094" y="2147014"/>
              <a:ext cx="1719477" cy="345882"/>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Response </a:t>
              </a:r>
              <a:r>
                <a:rPr lang="cs-CZ" sz="1200" b="1" dirty="0" err="1" smtClean="0"/>
                <a:t>rate</a:t>
              </a:r>
              <a:endParaRPr lang="cs-CZ" sz="1200" b="1" dirty="0"/>
            </a:p>
          </p:txBody>
        </p:sp>
        <p:sp>
          <p:nvSpPr>
            <p:cNvPr id="17" name="Rectangle 16"/>
            <p:cNvSpPr/>
            <p:nvPr/>
          </p:nvSpPr>
          <p:spPr>
            <a:xfrm>
              <a:off x="2581094" y="2474518"/>
              <a:ext cx="1719477" cy="339066"/>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00338D"/>
                  </a:solidFill>
                </a:rPr>
                <a:t>62/88 = 70 % klubů</a:t>
              </a:r>
              <a:endParaRPr lang="cs-CZ" sz="1200" b="1" dirty="0">
                <a:solidFill>
                  <a:srgbClr val="00338D"/>
                </a:solidFill>
              </a:endParaRPr>
            </a:p>
          </p:txBody>
        </p:sp>
      </p:grpSp>
      <p:grpSp>
        <p:nvGrpSpPr>
          <p:cNvPr id="18" name="Group 296"/>
          <p:cNvGrpSpPr/>
          <p:nvPr/>
        </p:nvGrpSpPr>
        <p:grpSpPr>
          <a:xfrm rot="3622170" flipH="1" flipV="1">
            <a:off x="6236358" y="5584707"/>
            <a:ext cx="301391" cy="505351"/>
            <a:chOff x="927101" y="4462463"/>
            <a:chExt cx="477837" cy="917575"/>
          </a:xfrm>
        </p:grpSpPr>
        <p:sp>
          <p:nvSpPr>
            <p:cNvPr id="19" name="Freeform 261"/>
            <p:cNvSpPr>
              <a:spLocks noEditPoints="1"/>
            </p:cNvSpPr>
            <p:nvPr/>
          </p:nvSpPr>
          <p:spPr bwMode="auto">
            <a:xfrm>
              <a:off x="960438" y="4929188"/>
              <a:ext cx="444500" cy="450850"/>
            </a:xfrm>
            <a:custGeom>
              <a:avLst/>
              <a:gdLst/>
              <a:ahLst/>
              <a:cxnLst>
                <a:cxn ang="0">
                  <a:pos x="0" y="238"/>
                </a:cxn>
                <a:cxn ang="0">
                  <a:pos x="0" y="238"/>
                </a:cxn>
                <a:cxn ang="0">
                  <a:pos x="0" y="238"/>
                </a:cxn>
                <a:cxn ang="0">
                  <a:pos x="0" y="238"/>
                </a:cxn>
                <a:cxn ang="0">
                  <a:pos x="0" y="238"/>
                </a:cxn>
                <a:cxn ang="0">
                  <a:pos x="0" y="238"/>
                </a:cxn>
                <a:cxn ang="0">
                  <a:pos x="0" y="238"/>
                </a:cxn>
                <a:cxn ang="0">
                  <a:pos x="0" y="238"/>
                </a:cxn>
                <a:cxn ang="0">
                  <a:pos x="202" y="0"/>
                </a:cxn>
                <a:cxn ang="0">
                  <a:pos x="194" y="2"/>
                </a:cxn>
                <a:cxn ang="0">
                  <a:pos x="167" y="16"/>
                </a:cxn>
                <a:cxn ang="0">
                  <a:pos x="122" y="59"/>
                </a:cxn>
                <a:cxn ang="0">
                  <a:pos x="88" y="92"/>
                </a:cxn>
                <a:cxn ang="0">
                  <a:pos x="79" y="100"/>
                </a:cxn>
                <a:cxn ang="0">
                  <a:pos x="78" y="106"/>
                </a:cxn>
                <a:cxn ang="0">
                  <a:pos x="72" y="127"/>
                </a:cxn>
                <a:cxn ang="0">
                  <a:pos x="70" y="129"/>
                </a:cxn>
                <a:cxn ang="0">
                  <a:pos x="70" y="128"/>
                </a:cxn>
                <a:cxn ang="0">
                  <a:pos x="75" y="105"/>
                </a:cxn>
                <a:cxn ang="0">
                  <a:pos x="65" y="115"/>
                </a:cxn>
                <a:cxn ang="0">
                  <a:pos x="64" y="120"/>
                </a:cxn>
                <a:cxn ang="0">
                  <a:pos x="59" y="137"/>
                </a:cxn>
                <a:cxn ang="0">
                  <a:pos x="55" y="151"/>
                </a:cxn>
                <a:cxn ang="0">
                  <a:pos x="55" y="151"/>
                </a:cxn>
                <a:cxn ang="0">
                  <a:pos x="51" y="144"/>
                </a:cxn>
                <a:cxn ang="0">
                  <a:pos x="49" y="141"/>
                </a:cxn>
                <a:cxn ang="0">
                  <a:pos x="49" y="142"/>
                </a:cxn>
                <a:cxn ang="0">
                  <a:pos x="49" y="139"/>
                </a:cxn>
                <a:cxn ang="0">
                  <a:pos x="47" y="136"/>
                </a:cxn>
                <a:cxn ang="0">
                  <a:pos x="47" y="162"/>
                </a:cxn>
                <a:cxn ang="0">
                  <a:pos x="51" y="227"/>
                </a:cxn>
                <a:cxn ang="0">
                  <a:pos x="56" y="234"/>
                </a:cxn>
                <a:cxn ang="0">
                  <a:pos x="57" y="246"/>
                </a:cxn>
                <a:cxn ang="0">
                  <a:pos x="54" y="248"/>
                </a:cxn>
                <a:cxn ang="0">
                  <a:pos x="47" y="246"/>
                </a:cxn>
                <a:cxn ang="0">
                  <a:pos x="34" y="245"/>
                </a:cxn>
                <a:cxn ang="0">
                  <a:pos x="19" y="242"/>
                </a:cxn>
                <a:cxn ang="0">
                  <a:pos x="17" y="241"/>
                </a:cxn>
                <a:cxn ang="0">
                  <a:pos x="27" y="245"/>
                </a:cxn>
                <a:cxn ang="0">
                  <a:pos x="48" y="249"/>
                </a:cxn>
                <a:cxn ang="0">
                  <a:pos x="53" y="249"/>
                </a:cxn>
                <a:cxn ang="0">
                  <a:pos x="64" y="229"/>
                </a:cxn>
                <a:cxn ang="0">
                  <a:pos x="96" y="167"/>
                </a:cxn>
                <a:cxn ang="0">
                  <a:pos x="180" y="70"/>
                </a:cxn>
                <a:cxn ang="0">
                  <a:pos x="238" y="27"/>
                </a:cxn>
                <a:cxn ang="0">
                  <a:pos x="238" y="18"/>
                </a:cxn>
                <a:cxn ang="0">
                  <a:pos x="229" y="12"/>
                </a:cxn>
                <a:cxn ang="0">
                  <a:pos x="226" y="12"/>
                </a:cxn>
                <a:cxn ang="0">
                  <a:pos x="214" y="6"/>
                </a:cxn>
                <a:cxn ang="0">
                  <a:pos x="210" y="4"/>
                </a:cxn>
                <a:cxn ang="0">
                  <a:pos x="210" y="4"/>
                </a:cxn>
                <a:cxn ang="0">
                  <a:pos x="210" y="4"/>
                </a:cxn>
                <a:cxn ang="0">
                  <a:pos x="208" y="2"/>
                </a:cxn>
                <a:cxn ang="0">
                  <a:pos x="202" y="0"/>
                </a:cxn>
              </a:cxnLst>
              <a:rect l="0" t="0" r="r" b="b"/>
              <a:pathLst>
                <a:path w="245" h="249">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cubicBezTo>
                    <a:pt x="0" y="238"/>
                    <a:pt x="0" y="238"/>
                    <a:pt x="0" y="238"/>
                  </a:cubicBezTo>
                  <a:cubicBezTo>
                    <a:pt x="0" y="238"/>
                    <a:pt x="0" y="238"/>
                    <a:pt x="0" y="238"/>
                  </a:cubicBezTo>
                  <a:moveTo>
                    <a:pt x="202" y="0"/>
                  </a:moveTo>
                  <a:cubicBezTo>
                    <a:pt x="200" y="0"/>
                    <a:pt x="198" y="1"/>
                    <a:pt x="194" y="2"/>
                  </a:cubicBezTo>
                  <a:cubicBezTo>
                    <a:pt x="188" y="2"/>
                    <a:pt x="179" y="6"/>
                    <a:pt x="167" y="16"/>
                  </a:cubicBezTo>
                  <a:cubicBezTo>
                    <a:pt x="155" y="27"/>
                    <a:pt x="130" y="51"/>
                    <a:pt x="122" y="59"/>
                  </a:cubicBezTo>
                  <a:cubicBezTo>
                    <a:pt x="114" y="67"/>
                    <a:pt x="93" y="88"/>
                    <a:pt x="88" y="92"/>
                  </a:cubicBezTo>
                  <a:cubicBezTo>
                    <a:pt x="86" y="94"/>
                    <a:pt x="83" y="97"/>
                    <a:pt x="79" y="100"/>
                  </a:cubicBezTo>
                  <a:cubicBezTo>
                    <a:pt x="78" y="102"/>
                    <a:pt x="78" y="105"/>
                    <a:pt x="78" y="106"/>
                  </a:cubicBezTo>
                  <a:cubicBezTo>
                    <a:pt x="76" y="110"/>
                    <a:pt x="73" y="124"/>
                    <a:pt x="72" y="127"/>
                  </a:cubicBezTo>
                  <a:cubicBezTo>
                    <a:pt x="71" y="129"/>
                    <a:pt x="71" y="129"/>
                    <a:pt x="70" y="129"/>
                  </a:cubicBezTo>
                  <a:cubicBezTo>
                    <a:pt x="70" y="129"/>
                    <a:pt x="70" y="129"/>
                    <a:pt x="70" y="128"/>
                  </a:cubicBezTo>
                  <a:cubicBezTo>
                    <a:pt x="70" y="127"/>
                    <a:pt x="72" y="116"/>
                    <a:pt x="75" y="105"/>
                  </a:cubicBezTo>
                  <a:cubicBezTo>
                    <a:pt x="71" y="109"/>
                    <a:pt x="67" y="113"/>
                    <a:pt x="65" y="115"/>
                  </a:cubicBezTo>
                  <a:cubicBezTo>
                    <a:pt x="64" y="117"/>
                    <a:pt x="64" y="119"/>
                    <a:pt x="64" y="120"/>
                  </a:cubicBezTo>
                  <a:cubicBezTo>
                    <a:pt x="63" y="124"/>
                    <a:pt x="60" y="131"/>
                    <a:pt x="59" y="137"/>
                  </a:cubicBezTo>
                  <a:cubicBezTo>
                    <a:pt x="58" y="141"/>
                    <a:pt x="56" y="151"/>
                    <a:pt x="55" y="151"/>
                  </a:cubicBezTo>
                  <a:cubicBezTo>
                    <a:pt x="55" y="151"/>
                    <a:pt x="55" y="151"/>
                    <a:pt x="55" y="151"/>
                  </a:cubicBezTo>
                  <a:cubicBezTo>
                    <a:pt x="54" y="147"/>
                    <a:pt x="51" y="144"/>
                    <a:pt x="51" y="144"/>
                  </a:cubicBezTo>
                  <a:cubicBezTo>
                    <a:pt x="49" y="141"/>
                    <a:pt x="49" y="141"/>
                    <a:pt x="49" y="141"/>
                  </a:cubicBezTo>
                  <a:cubicBezTo>
                    <a:pt x="49" y="141"/>
                    <a:pt x="49" y="142"/>
                    <a:pt x="49" y="142"/>
                  </a:cubicBezTo>
                  <a:cubicBezTo>
                    <a:pt x="49" y="142"/>
                    <a:pt x="49" y="141"/>
                    <a:pt x="49" y="139"/>
                  </a:cubicBezTo>
                  <a:cubicBezTo>
                    <a:pt x="49" y="138"/>
                    <a:pt x="48" y="137"/>
                    <a:pt x="47" y="136"/>
                  </a:cubicBezTo>
                  <a:cubicBezTo>
                    <a:pt x="48" y="146"/>
                    <a:pt x="47" y="156"/>
                    <a:pt x="47" y="162"/>
                  </a:cubicBezTo>
                  <a:cubicBezTo>
                    <a:pt x="47" y="171"/>
                    <a:pt x="51" y="221"/>
                    <a:pt x="51" y="227"/>
                  </a:cubicBezTo>
                  <a:cubicBezTo>
                    <a:pt x="51" y="233"/>
                    <a:pt x="55" y="230"/>
                    <a:pt x="56" y="234"/>
                  </a:cubicBezTo>
                  <a:cubicBezTo>
                    <a:pt x="58" y="238"/>
                    <a:pt x="59" y="242"/>
                    <a:pt x="57" y="246"/>
                  </a:cubicBezTo>
                  <a:cubicBezTo>
                    <a:pt x="56" y="247"/>
                    <a:pt x="55" y="248"/>
                    <a:pt x="54" y="248"/>
                  </a:cubicBezTo>
                  <a:cubicBezTo>
                    <a:pt x="52" y="248"/>
                    <a:pt x="50" y="246"/>
                    <a:pt x="47" y="246"/>
                  </a:cubicBezTo>
                  <a:cubicBezTo>
                    <a:pt x="43" y="246"/>
                    <a:pt x="38" y="246"/>
                    <a:pt x="34" y="245"/>
                  </a:cubicBezTo>
                  <a:cubicBezTo>
                    <a:pt x="29" y="244"/>
                    <a:pt x="25" y="242"/>
                    <a:pt x="19" y="242"/>
                  </a:cubicBezTo>
                  <a:cubicBezTo>
                    <a:pt x="18" y="242"/>
                    <a:pt x="18" y="242"/>
                    <a:pt x="17" y="241"/>
                  </a:cubicBezTo>
                  <a:cubicBezTo>
                    <a:pt x="20" y="242"/>
                    <a:pt x="23" y="243"/>
                    <a:pt x="27" y="245"/>
                  </a:cubicBezTo>
                  <a:cubicBezTo>
                    <a:pt x="33" y="247"/>
                    <a:pt x="42" y="249"/>
                    <a:pt x="48" y="249"/>
                  </a:cubicBezTo>
                  <a:cubicBezTo>
                    <a:pt x="50" y="249"/>
                    <a:pt x="52" y="249"/>
                    <a:pt x="53" y="249"/>
                  </a:cubicBezTo>
                  <a:cubicBezTo>
                    <a:pt x="59" y="247"/>
                    <a:pt x="62" y="239"/>
                    <a:pt x="64" y="229"/>
                  </a:cubicBezTo>
                  <a:cubicBezTo>
                    <a:pt x="67" y="220"/>
                    <a:pt x="75" y="201"/>
                    <a:pt x="96" y="167"/>
                  </a:cubicBezTo>
                  <a:cubicBezTo>
                    <a:pt x="117" y="133"/>
                    <a:pt x="151" y="99"/>
                    <a:pt x="180" y="70"/>
                  </a:cubicBezTo>
                  <a:cubicBezTo>
                    <a:pt x="209" y="42"/>
                    <a:pt x="231" y="29"/>
                    <a:pt x="238" y="27"/>
                  </a:cubicBezTo>
                  <a:cubicBezTo>
                    <a:pt x="245" y="24"/>
                    <a:pt x="241" y="19"/>
                    <a:pt x="238" y="18"/>
                  </a:cubicBezTo>
                  <a:cubicBezTo>
                    <a:pt x="235" y="16"/>
                    <a:pt x="229" y="12"/>
                    <a:pt x="229" y="12"/>
                  </a:cubicBezTo>
                  <a:cubicBezTo>
                    <a:pt x="229" y="12"/>
                    <a:pt x="229" y="12"/>
                    <a:pt x="226" y="12"/>
                  </a:cubicBezTo>
                  <a:cubicBezTo>
                    <a:pt x="223" y="12"/>
                    <a:pt x="222" y="10"/>
                    <a:pt x="214" y="6"/>
                  </a:cubicBezTo>
                  <a:cubicBezTo>
                    <a:pt x="211" y="4"/>
                    <a:pt x="210" y="4"/>
                    <a:pt x="210" y="4"/>
                  </a:cubicBezTo>
                  <a:cubicBezTo>
                    <a:pt x="210" y="4"/>
                    <a:pt x="210" y="4"/>
                    <a:pt x="210" y="4"/>
                  </a:cubicBezTo>
                  <a:cubicBezTo>
                    <a:pt x="210" y="4"/>
                    <a:pt x="210" y="4"/>
                    <a:pt x="210" y="4"/>
                  </a:cubicBezTo>
                  <a:cubicBezTo>
                    <a:pt x="210" y="4"/>
                    <a:pt x="210" y="4"/>
                    <a:pt x="208" y="2"/>
                  </a:cubicBezTo>
                  <a:cubicBezTo>
                    <a:pt x="206" y="1"/>
                    <a:pt x="204" y="0"/>
                    <a:pt x="202"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62"/>
            <p:cNvSpPr>
              <a:spLocks noEditPoints="1"/>
            </p:cNvSpPr>
            <p:nvPr/>
          </p:nvSpPr>
          <p:spPr bwMode="auto">
            <a:xfrm>
              <a:off x="927101" y="4964113"/>
              <a:ext cx="117475" cy="401638"/>
            </a:xfrm>
            <a:custGeom>
              <a:avLst/>
              <a:gdLst/>
              <a:ahLst/>
              <a:cxnLst>
                <a:cxn ang="0">
                  <a:pos x="19" y="219"/>
                </a:cxn>
                <a:cxn ang="0">
                  <a:pos x="36" y="222"/>
                </a:cxn>
                <a:cxn ang="0">
                  <a:pos x="26" y="220"/>
                </a:cxn>
                <a:cxn ang="0">
                  <a:pos x="19" y="219"/>
                </a:cxn>
                <a:cxn ang="0">
                  <a:pos x="19" y="219"/>
                </a:cxn>
                <a:cxn ang="0">
                  <a:pos x="19" y="219"/>
                </a:cxn>
                <a:cxn ang="0">
                  <a:pos x="19" y="219"/>
                </a:cxn>
                <a:cxn ang="0">
                  <a:pos x="7" y="0"/>
                </a:cxn>
                <a:cxn ang="0">
                  <a:pos x="0" y="7"/>
                </a:cxn>
                <a:cxn ang="0">
                  <a:pos x="2" y="54"/>
                </a:cxn>
                <a:cxn ang="0">
                  <a:pos x="7" y="133"/>
                </a:cxn>
                <a:cxn ang="0">
                  <a:pos x="12" y="190"/>
                </a:cxn>
                <a:cxn ang="0">
                  <a:pos x="12" y="205"/>
                </a:cxn>
                <a:cxn ang="0">
                  <a:pos x="19" y="219"/>
                </a:cxn>
                <a:cxn ang="0">
                  <a:pos x="15" y="203"/>
                </a:cxn>
                <a:cxn ang="0">
                  <a:pos x="25" y="180"/>
                </a:cxn>
                <a:cxn ang="0">
                  <a:pos x="44" y="145"/>
                </a:cxn>
                <a:cxn ang="0">
                  <a:pos x="61" y="121"/>
                </a:cxn>
                <a:cxn ang="0">
                  <a:pos x="65" y="117"/>
                </a:cxn>
                <a:cxn ang="0">
                  <a:pos x="62" y="113"/>
                </a:cxn>
                <a:cxn ang="0">
                  <a:pos x="61" y="101"/>
                </a:cxn>
                <a:cxn ang="0">
                  <a:pos x="60" y="75"/>
                </a:cxn>
                <a:cxn ang="0">
                  <a:pos x="60" y="72"/>
                </a:cxn>
                <a:cxn ang="0">
                  <a:pos x="59" y="49"/>
                </a:cxn>
                <a:cxn ang="0">
                  <a:pos x="58" y="24"/>
                </a:cxn>
                <a:cxn ang="0">
                  <a:pos x="55" y="10"/>
                </a:cxn>
                <a:cxn ang="0">
                  <a:pos x="31" y="4"/>
                </a:cxn>
                <a:cxn ang="0">
                  <a:pos x="7" y="0"/>
                </a:cxn>
              </a:cxnLst>
              <a:rect l="0" t="0" r="r" b="b"/>
              <a:pathLst>
                <a:path w="65" h="222">
                  <a:moveTo>
                    <a:pt x="19" y="219"/>
                  </a:moveTo>
                  <a:cubicBezTo>
                    <a:pt x="25" y="220"/>
                    <a:pt x="31" y="222"/>
                    <a:pt x="36" y="222"/>
                  </a:cubicBezTo>
                  <a:cubicBezTo>
                    <a:pt x="33" y="222"/>
                    <a:pt x="30" y="221"/>
                    <a:pt x="26" y="220"/>
                  </a:cubicBezTo>
                  <a:cubicBezTo>
                    <a:pt x="20" y="219"/>
                    <a:pt x="19" y="219"/>
                    <a:pt x="19" y="219"/>
                  </a:cubicBezTo>
                  <a:moveTo>
                    <a:pt x="19" y="219"/>
                  </a:moveTo>
                  <a:cubicBezTo>
                    <a:pt x="19" y="219"/>
                    <a:pt x="19" y="219"/>
                    <a:pt x="19" y="219"/>
                  </a:cubicBezTo>
                  <a:cubicBezTo>
                    <a:pt x="19" y="219"/>
                    <a:pt x="19" y="219"/>
                    <a:pt x="19" y="219"/>
                  </a:cubicBezTo>
                  <a:moveTo>
                    <a:pt x="7" y="0"/>
                  </a:moveTo>
                  <a:cubicBezTo>
                    <a:pt x="2" y="0"/>
                    <a:pt x="0" y="1"/>
                    <a:pt x="0" y="7"/>
                  </a:cubicBezTo>
                  <a:cubicBezTo>
                    <a:pt x="0" y="12"/>
                    <a:pt x="1" y="41"/>
                    <a:pt x="2" y="54"/>
                  </a:cubicBezTo>
                  <a:cubicBezTo>
                    <a:pt x="3" y="68"/>
                    <a:pt x="6" y="120"/>
                    <a:pt x="7" y="133"/>
                  </a:cubicBezTo>
                  <a:cubicBezTo>
                    <a:pt x="9" y="146"/>
                    <a:pt x="12" y="184"/>
                    <a:pt x="12" y="190"/>
                  </a:cubicBezTo>
                  <a:cubicBezTo>
                    <a:pt x="12" y="197"/>
                    <a:pt x="11" y="200"/>
                    <a:pt x="12" y="205"/>
                  </a:cubicBezTo>
                  <a:cubicBezTo>
                    <a:pt x="13" y="210"/>
                    <a:pt x="11" y="217"/>
                    <a:pt x="19" y="219"/>
                  </a:cubicBezTo>
                  <a:cubicBezTo>
                    <a:pt x="13" y="216"/>
                    <a:pt x="12" y="210"/>
                    <a:pt x="15" y="203"/>
                  </a:cubicBezTo>
                  <a:cubicBezTo>
                    <a:pt x="19" y="196"/>
                    <a:pt x="23" y="188"/>
                    <a:pt x="25" y="180"/>
                  </a:cubicBezTo>
                  <a:cubicBezTo>
                    <a:pt x="28" y="172"/>
                    <a:pt x="40" y="152"/>
                    <a:pt x="44" y="145"/>
                  </a:cubicBezTo>
                  <a:cubicBezTo>
                    <a:pt x="48" y="138"/>
                    <a:pt x="57" y="125"/>
                    <a:pt x="61" y="121"/>
                  </a:cubicBezTo>
                  <a:cubicBezTo>
                    <a:pt x="62" y="120"/>
                    <a:pt x="63" y="118"/>
                    <a:pt x="65" y="117"/>
                  </a:cubicBezTo>
                  <a:cubicBezTo>
                    <a:pt x="64" y="116"/>
                    <a:pt x="63" y="115"/>
                    <a:pt x="62" y="113"/>
                  </a:cubicBezTo>
                  <a:cubicBezTo>
                    <a:pt x="61" y="108"/>
                    <a:pt x="61" y="105"/>
                    <a:pt x="61" y="101"/>
                  </a:cubicBezTo>
                  <a:cubicBezTo>
                    <a:pt x="61" y="98"/>
                    <a:pt x="58" y="87"/>
                    <a:pt x="60" y="75"/>
                  </a:cubicBezTo>
                  <a:cubicBezTo>
                    <a:pt x="60" y="74"/>
                    <a:pt x="60" y="73"/>
                    <a:pt x="60" y="72"/>
                  </a:cubicBezTo>
                  <a:cubicBezTo>
                    <a:pt x="59" y="61"/>
                    <a:pt x="59" y="52"/>
                    <a:pt x="59" y="49"/>
                  </a:cubicBezTo>
                  <a:cubicBezTo>
                    <a:pt x="59" y="42"/>
                    <a:pt x="58" y="24"/>
                    <a:pt x="58" y="24"/>
                  </a:cubicBezTo>
                  <a:cubicBezTo>
                    <a:pt x="60" y="19"/>
                    <a:pt x="62" y="13"/>
                    <a:pt x="55" y="10"/>
                  </a:cubicBezTo>
                  <a:cubicBezTo>
                    <a:pt x="49" y="7"/>
                    <a:pt x="43" y="5"/>
                    <a:pt x="31" y="4"/>
                  </a:cubicBezTo>
                  <a:cubicBezTo>
                    <a:pt x="19" y="4"/>
                    <a:pt x="11" y="0"/>
                    <a:pt x="7"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63"/>
            <p:cNvSpPr>
              <a:spLocks/>
            </p:cNvSpPr>
            <p:nvPr/>
          </p:nvSpPr>
          <p:spPr bwMode="auto">
            <a:xfrm>
              <a:off x="947738" y="5175251"/>
              <a:ext cx="120650" cy="203200"/>
            </a:xfrm>
            <a:custGeom>
              <a:avLst/>
              <a:gdLst/>
              <a:ahLst/>
              <a:cxnLst>
                <a:cxn ang="0">
                  <a:pos x="53" y="0"/>
                </a:cxn>
                <a:cxn ang="0">
                  <a:pos x="49" y="4"/>
                </a:cxn>
                <a:cxn ang="0">
                  <a:pos x="32" y="28"/>
                </a:cxn>
                <a:cxn ang="0">
                  <a:pos x="13" y="63"/>
                </a:cxn>
                <a:cxn ang="0">
                  <a:pos x="3" y="86"/>
                </a:cxn>
                <a:cxn ang="0">
                  <a:pos x="7" y="102"/>
                </a:cxn>
                <a:cxn ang="0">
                  <a:pos x="7" y="102"/>
                </a:cxn>
                <a:cxn ang="0">
                  <a:pos x="7" y="102"/>
                </a:cxn>
                <a:cxn ang="0">
                  <a:pos x="7" y="102"/>
                </a:cxn>
                <a:cxn ang="0">
                  <a:pos x="7" y="102"/>
                </a:cxn>
                <a:cxn ang="0">
                  <a:pos x="14" y="103"/>
                </a:cxn>
                <a:cxn ang="0">
                  <a:pos x="24" y="105"/>
                </a:cxn>
                <a:cxn ang="0">
                  <a:pos x="26" y="106"/>
                </a:cxn>
                <a:cxn ang="0">
                  <a:pos x="41" y="109"/>
                </a:cxn>
                <a:cxn ang="0">
                  <a:pos x="54" y="110"/>
                </a:cxn>
                <a:cxn ang="0">
                  <a:pos x="61" y="112"/>
                </a:cxn>
                <a:cxn ang="0">
                  <a:pos x="64" y="110"/>
                </a:cxn>
                <a:cxn ang="0">
                  <a:pos x="63" y="98"/>
                </a:cxn>
                <a:cxn ang="0">
                  <a:pos x="58" y="91"/>
                </a:cxn>
                <a:cxn ang="0">
                  <a:pos x="54" y="26"/>
                </a:cxn>
                <a:cxn ang="0">
                  <a:pos x="54" y="0"/>
                </a:cxn>
                <a:cxn ang="0">
                  <a:pos x="53" y="0"/>
                </a:cxn>
              </a:cxnLst>
              <a:rect l="0" t="0" r="r" b="b"/>
              <a:pathLst>
                <a:path w="66" h="112">
                  <a:moveTo>
                    <a:pt x="53" y="0"/>
                  </a:moveTo>
                  <a:cubicBezTo>
                    <a:pt x="51" y="1"/>
                    <a:pt x="50" y="3"/>
                    <a:pt x="49" y="4"/>
                  </a:cubicBezTo>
                  <a:cubicBezTo>
                    <a:pt x="45" y="8"/>
                    <a:pt x="36" y="21"/>
                    <a:pt x="32" y="28"/>
                  </a:cubicBezTo>
                  <a:cubicBezTo>
                    <a:pt x="28" y="35"/>
                    <a:pt x="16" y="55"/>
                    <a:pt x="13" y="63"/>
                  </a:cubicBezTo>
                  <a:cubicBezTo>
                    <a:pt x="11" y="71"/>
                    <a:pt x="7" y="79"/>
                    <a:pt x="3" y="86"/>
                  </a:cubicBezTo>
                  <a:cubicBezTo>
                    <a:pt x="0" y="93"/>
                    <a:pt x="1" y="99"/>
                    <a:pt x="7" y="102"/>
                  </a:cubicBezTo>
                  <a:cubicBezTo>
                    <a:pt x="7" y="102"/>
                    <a:pt x="7" y="102"/>
                    <a:pt x="7" y="102"/>
                  </a:cubicBezTo>
                  <a:cubicBezTo>
                    <a:pt x="7" y="102"/>
                    <a:pt x="7" y="102"/>
                    <a:pt x="7" y="102"/>
                  </a:cubicBezTo>
                  <a:cubicBezTo>
                    <a:pt x="7" y="102"/>
                    <a:pt x="7" y="102"/>
                    <a:pt x="7" y="102"/>
                  </a:cubicBezTo>
                  <a:cubicBezTo>
                    <a:pt x="7" y="102"/>
                    <a:pt x="7" y="102"/>
                    <a:pt x="7" y="102"/>
                  </a:cubicBezTo>
                  <a:cubicBezTo>
                    <a:pt x="7" y="102"/>
                    <a:pt x="8" y="102"/>
                    <a:pt x="14" y="103"/>
                  </a:cubicBezTo>
                  <a:cubicBezTo>
                    <a:pt x="18" y="104"/>
                    <a:pt x="21" y="105"/>
                    <a:pt x="24" y="105"/>
                  </a:cubicBezTo>
                  <a:cubicBezTo>
                    <a:pt x="25" y="106"/>
                    <a:pt x="25" y="106"/>
                    <a:pt x="26" y="106"/>
                  </a:cubicBezTo>
                  <a:cubicBezTo>
                    <a:pt x="32" y="106"/>
                    <a:pt x="36" y="108"/>
                    <a:pt x="41" y="109"/>
                  </a:cubicBezTo>
                  <a:cubicBezTo>
                    <a:pt x="45" y="110"/>
                    <a:pt x="50" y="110"/>
                    <a:pt x="54" y="110"/>
                  </a:cubicBezTo>
                  <a:cubicBezTo>
                    <a:pt x="57" y="110"/>
                    <a:pt x="59" y="112"/>
                    <a:pt x="61" y="112"/>
                  </a:cubicBezTo>
                  <a:cubicBezTo>
                    <a:pt x="62" y="112"/>
                    <a:pt x="63" y="111"/>
                    <a:pt x="64" y="110"/>
                  </a:cubicBezTo>
                  <a:cubicBezTo>
                    <a:pt x="66" y="106"/>
                    <a:pt x="65" y="102"/>
                    <a:pt x="63" y="98"/>
                  </a:cubicBezTo>
                  <a:cubicBezTo>
                    <a:pt x="62" y="94"/>
                    <a:pt x="58" y="97"/>
                    <a:pt x="58" y="91"/>
                  </a:cubicBezTo>
                  <a:cubicBezTo>
                    <a:pt x="58" y="85"/>
                    <a:pt x="54" y="35"/>
                    <a:pt x="54" y="26"/>
                  </a:cubicBezTo>
                  <a:cubicBezTo>
                    <a:pt x="54" y="20"/>
                    <a:pt x="55" y="10"/>
                    <a:pt x="54" y="0"/>
                  </a:cubicBezTo>
                  <a:cubicBezTo>
                    <a:pt x="54" y="0"/>
                    <a:pt x="53" y="0"/>
                    <a:pt x="53" y="0"/>
                  </a:cubicBezTo>
                </a:path>
              </a:pathLst>
            </a:custGeom>
            <a:solidFill>
              <a:srgbClr val="95339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64"/>
            <p:cNvSpPr>
              <a:spLocks/>
            </p:cNvSpPr>
            <p:nvPr/>
          </p:nvSpPr>
          <p:spPr bwMode="auto">
            <a:xfrm>
              <a:off x="1035051" y="4462463"/>
              <a:ext cx="354013" cy="709613"/>
            </a:xfrm>
            <a:custGeom>
              <a:avLst/>
              <a:gdLst/>
              <a:ahLst/>
              <a:cxnLst>
                <a:cxn ang="0">
                  <a:pos x="152" y="0"/>
                </a:cxn>
                <a:cxn ang="0">
                  <a:pos x="145" y="1"/>
                </a:cxn>
                <a:cxn ang="0">
                  <a:pos x="139" y="7"/>
                </a:cxn>
                <a:cxn ang="0">
                  <a:pos x="118" y="37"/>
                </a:cxn>
                <a:cxn ang="0">
                  <a:pos x="72" y="116"/>
                </a:cxn>
                <a:cxn ang="0">
                  <a:pos x="29" y="232"/>
                </a:cxn>
                <a:cxn ang="0">
                  <a:pos x="0" y="349"/>
                </a:cxn>
                <a:cxn ang="0">
                  <a:pos x="4" y="381"/>
                </a:cxn>
                <a:cxn ang="0">
                  <a:pos x="6" y="392"/>
                </a:cxn>
                <a:cxn ang="0">
                  <a:pos x="23" y="373"/>
                </a:cxn>
                <a:cxn ang="0">
                  <a:pos x="24" y="373"/>
                </a:cxn>
                <a:cxn ang="0">
                  <a:pos x="43" y="291"/>
                </a:cxn>
                <a:cxn ang="0">
                  <a:pos x="73" y="193"/>
                </a:cxn>
                <a:cxn ang="0">
                  <a:pos x="77" y="187"/>
                </a:cxn>
                <a:cxn ang="0">
                  <a:pos x="77" y="188"/>
                </a:cxn>
                <a:cxn ang="0">
                  <a:pos x="77" y="189"/>
                </a:cxn>
                <a:cxn ang="0">
                  <a:pos x="83" y="178"/>
                </a:cxn>
                <a:cxn ang="0">
                  <a:pos x="93" y="155"/>
                </a:cxn>
                <a:cxn ang="0">
                  <a:pos x="94" y="154"/>
                </a:cxn>
                <a:cxn ang="0">
                  <a:pos x="86" y="176"/>
                </a:cxn>
                <a:cxn ang="0">
                  <a:pos x="76" y="205"/>
                </a:cxn>
                <a:cxn ang="0">
                  <a:pos x="50" y="292"/>
                </a:cxn>
                <a:cxn ang="0">
                  <a:pos x="41" y="331"/>
                </a:cxn>
                <a:cxn ang="0">
                  <a:pos x="34" y="363"/>
                </a:cxn>
                <a:cxn ang="0">
                  <a:pos x="38" y="358"/>
                </a:cxn>
                <a:cxn ang="0">
                  <a:pos x="43" y="342"/>
                </a:cxn>
                <a:cxn ang="0">
                  <a:pos x="51" y="314"/>
                </a:cxn>
                <a:cxn ang="0">
                  <a:pos x="64" y="264"/>
                </a:cxn>
                <a:cxn ang="0">
                  <a:pos x="83" y="219"/>
                </a:cxn>
                <a:cxn ang="0">
                  <a:pos x="100" y="174"/>
                </a:cxn>
                <a:cxn ang="0">
                  <a:pos x="107" y="163"/>
                </a:cxn>
                <a:cxn ang="0">
                  <a:pos x="107" y="163"/>
                </a:cxn>
                <a:cxn ang="0">
                  <a:pos x="103" y="173"/>
                </a:cxn>
                <a:cxn ang="0">
                  <a:pos x="103" y="174"/>
                </a:cxn>
                <a:cxn ang="0">
                  <a:pos x="110" y="161"/>
                </a:cxn>
                <a:cxn ang="0">
                  <a:pos x="121" y="140"/>
                </a:cxn>
                <a:cxn ang="0">
                  <a:pos x="133" y="115"/>
                </a:cxn>
                <a:cxn ang="0">
                  <a:pos x="146" y="96"/>
                </a:cxn>
                <a:cxn ang="0">
                  <a:pos x="147" y="95"/>
                </a:cxn>
                <a:cxn ang="0">
                  <a:pos x="146" y="99"/>
                </a:cxn>
                <a:cxn ang="0">
                  <a:pos x="140" y="110"/>
                </a:cxn>
                <a:cxn ang="0">
                  <a:pos x="128" y="128"/>
                </a:cxn>
                <a:cxn ang="0">
                  <a:pos x="117" y="150"/>
                </a:cxn>
                <a:cxn ang="0">
                  <a:pos x="114" y="160"/>
                </a:cxn>
                <a:cxn ang="0">
                  <a:pos x="115" y="158"/>
                </a:cxn>
                <a:cxn ang="0">
                  <a:pos x="129" y="131"/>
                </a:cxn>
                <a:cxn ang="0">
                  <a:pos x="145" y="104"/>
                </a:cxn>
                <a:cxn ang="0">
                  <a:pos x="165" y="73"/>
                </a:cxn>
                <a:cxn ang="0">
                  <a:pos x="193" y="41"/>
                </a:cxn>
                <a:cxn ang="0">
                  <a:pos x="186" y="27"/>
                </a:cxn>
                <a:cxn ang="0">
                  <a:pos x="165" y="10"/>
                </a:cxn>
                <a:cxn ang="0">
                  <a:pos x="155" y="1"/>
                </a:cxn>
                <a:cxn ang="0">
                  <a:pos x="152" y="0"/>
                </a:cxn>
              </a:cxnLst>
              <a:rect l="0" t="0" r="r" b="b"/>
              <a:pathLst>
                <a:path w="195" h="392">
                  <a:moveTo>
                    <a:pt x="152" y="0"/>
                  </a:moveTo>
                  <a:cubicBezTo>
                    <a:pt x="150" y="0"/>
                    <a:pt x="147" y="1"/>
                    <a:pt x="145" y="1"/>
                  </a:cubicBezTo>
                  <a:cubicBezTo>
                    <a:pt x="141" y="1"/>
                    <a:pt x="141" y="5"/>
                    <a:pt x="139" y="7"/>
                  </a:cubicBezTo>
                  <a:cubicBezTo>
                    <a:pt x="137" y="9"/>
                    <a:pt x="123" y="29"/>
                    <a:pt x="118" y="37"/>
                  </a:cubicBezTo>
                  <a:cubicBezTo>
                    <a:pt x="118" y="37"/>
                    <a:pt x="89" y="85"/>
                    <a:pt x="72" y="116"/>
                  </a:cubicBezTo>
                  <a:cubicBezTo>
                    <a:pt x="55" y="148"/>
                    <a:pt x="38" y="203"/>
                    <a:pt x="29" y="232"/>
                  </a:cubicBezTo>
                  <a:cubicBezTo>
                    <a:pt x="20" y="260"/>
                    <a:pt x="4" y="330"/>
                    <a:pt x="0" y="349"/>
                  </a:cubicBezTo>
                  <a:cubicBezTo>
                    <a:pt x="1" y="361"/>
                    <a:pt x="2" y="374"/>
                    <a:pt x="4" y="381"/>
                  </a:cubicBezTo>
                  <a:cubicBezTo>
                    <a:pt x="5" y="384"/>
                    <a:pt x="5" y="388"/>
                    <a:pt x="6" y="392"/>
                  </a:cubicBezTo>
                  <a:cubicBezTo>
                    <a:pt x="12" y="386"/>
                    <a:pt x="20" y="377"/>
                    <a:pt x="23" y="373"/>
                  </a:cubicBezTo>
                  <a:cubicBezTo>
                    <a:pt x="23" y="373"/>
                    <a:pt x="24" y="373"/>
                    <a:pt x="24" y="373"/>
                  </a:cubicBezTo>
                  <a:cubicBezTo>
                    <a:pt x="27" y="356"/>
                    <a:pt x="39" y="304"/>
                    <a:pt x="43" y="291"/>
                  </a:cubicBezTo>
                  <a:cubicBezTo>
                    <a:pt x="47" y="276"/>
                    <a:pt x="70" y="198"/>
                    <a:pt x="73" y="193"/>
                  </a:cubicBezTo>
                  <a:cubicBezTo>
                    <a:pt x="74" y="189"/>
                    <a:pt x="76" y="187"/>
                    <a:pt x="77" y="187"/>
                  </a:cubicBezTo>
                  <a:cubicBezTo>
                    <a:pt x="77" y="187"/>
                    <a:pt x="77" y="188"/>
                    <a:pt x="77" y="188"/>
                  </a:cubicBezTo>
                  <a:cubicBezTo>
                    <a:pt x="77" y="189"/>
                    <a:pt x="77" y="189"/>
                    <a:pt x="77" y="189"/>
                  </a:cubicBezTo>
                  <a:cubicBezTo>
                    <a:pt x="77" y="189"/>
                    <a:pt x="80" y="185"/>
                    <a:pt x="83" y="178"/>
                  </a:cubicBezTo>
                  <a:cubicBezTo>
                    <a:pt x="86" y="170"/>
                    <a:pt x="90" y="160"/>
                    <a:pt x="93" y="155"/>
                  </a:cubicBezTo>
                  <a:cubicBezTo>
                    <a:pt x="93" y="154"/>
                    <a:pt x="93" y="154"/>
                    <a:pt x="94" y="154"/>
                  </a:cubicBezTo>
                  <a:cubicBezTo>
                    <a:pt x="94" y="154"/>
                    <a:pt x="89" y="168"/>
                    <a:pt x="86" y="176"/>
                  </a:cubicBezTo>
                  <a:cubicBezTo>
                    <a:pt x="83" y="185"/>
                    <a:pt x="78" y="199"/>
                    <a:pt x="76" y="205"/>
                  </a:cubicBezTo>
                  <a:cubicBezTo>
                    <a:pt x="74" y="210"/>
                    <a:pt x="51" y="288"/>
                    <a:pt x="50" y="292"/>
                  </a:cubicBezTo>
                  <a:cubicBezTo>
                    <a:pt x="49" y="295"/>
                    <a:pt x="43" y="327"/>
                    <a:pt x="41" y="331"/>
                  </a:cubicBezTo>
                  <a:cubicBezTo>
                    <a:pt x="40" y="333"/>
                    <a:pt x="37" y="348"/>
                    <a:pt x="34" y="363"/>
                  </a:cubicBezTo>
                  <a:cubicBezTo>
                    <a:pt x="35" y="361"/>
                    <a:pt x="37" y="360"/>
                    <a:pt x="38" y="358"/>
                  </a:cubicBezTo>
                  <a:cubicBezTo>
                    <a:pt x="40" y="352"/>
                    <a:pt x="42" y="345"/>
                    <a:pt x="43" y="342"/>
                  </a:cubicBezTo>
                  <a:cubicBezTo>
                    <a:pt x="43" y="339"/>
                    <a:pt x="48" y="322"/>
                    <a:pt x="51" y="314"/>
                  </a:cubicBezTo>
                  <a:cubicBezTo>
                    <a:pt x="53" y="306"/>
                    <a:pt x="62" y="269"/>
                    <a:pt x="64" y="264"/>
                  </a:cubicBezTo>
                  <a:cubicBezTo>
                    <a:pt x="66" y="259"/>
                    <a:pt x="82" y="222"/>
                    <a:pt x="83" y="219"/>
                  </a:cubicBezTo>
                  <a:cubicBezTo>
                    <a:pt x="84" y="216"/>
                    <a:pt x="99" y="176"/>
                    <a:pt x="100" y="174"/>
                  </a:cubicBezTo>
                  <a:cubicBezTo>
                    <a:pt x="101" y="171"/>
                    <a:pt x="106" y="164"/>
                    <a:pt x="107" y="163"/>
                  </a:cubicBezTo>
                  <a:cubicBezTo>
                    <a:pt x="107" y="163"/>
                    <a:pt x="107" y="163"/>
                    <a:pt x="107" y="163"/>
                  </a:cubicBezTo>
                  <a:cubicBezTo>
                    <a:pt x="107" y="163"/>
                    <a:pt x="104" y="171"/>
                    <a:pt x="103" y="173"/>
                  </a:cubicBezTo>
                  <a:cubicBezTo>
                    <a:pt x="103" y="174"/>
                    <a:pt x="103" y="174"/>
                    <a:pt x="103" y="174"/>
                  </a:cubicBezTo>
                  <a:cubicBezTo>
                    <a:pt x="104" y="174"/>
                    <a:pt x="107" y="168"/>
                    <a:pt x="110" y="161"/>
                  </a:cubicBezTo>
                  <a:cubicBezTo>
                    <a:pt x="114" y="153"/>
                    <a:pt x="118" y="144"/>
                    <a:pt x="121" y="140"/>
                  </a:cubicBezTo>
                  <a:cubicBezTo>
                    <a:pt x="123" y="136"/>
                    <a:pt x="132" y="118"/>
                    <a:pt x="133" y="115"/>
                  </a:cubicBezTo>
                  <a:cubicBezTo>
                    <a:pt x="135" y="113"/>
                    <a:pt x="143" y="99"/>
                    <a:pt x="146" y="96"/>
                  </a:cubicBezTo>
                  <a:cubicBezTo>
                    <a:pt x="146" y="95"/>
                    <a:pt x="147" y="95"/>
                    <a:pt x="147" y="95"/>
                  </a:cubicBezTo>
                  <a:cubicBezTo>
                    <a:pt x="148" y="95"/>
                    <a:pt x="147" y="97"/>
                    <a:pt x="146" y="99"/>
                  </a:cubicBezTo>
                  <a:cubicBezTo>
                    <a:pt x="144" y="102"/>
                    <a:pt x="141" y="108"/>
                    <a:pt x="140" y="110"/>
                  </a:cubicBezTo>
                  <a:cubicBezTo>
                    <a:pt x="139" y="112"/>
                    <a:pt x="131" y="125"/>
                    <a:pt x="128" y="128"/>
                  </a:cubicBezTo>
                  <a:cubicBezTo>
                    <a:pt x="126" y="131"/>
                    <a:pt x="120" y="144"/>
                    <a:pt x="117" y="150"/>
                  </a:cubicBezTo>
                  <a:cubicBezTo>
                    <a:pt x="115" y="155"/>
                    <a:pt x="114" y="160"/>
                    <a:pt x="114" y="160"/>
                  </a:cubicBezTo>
                  <a:cubicBezTo>
                    <a:pt x="114" y="160"/>
                    <a:pt x="114" y="159"/>
                    <a:pt x="115" y="158"/>
                  </a:cubicBezTo>
                  <a:cubicBezTo>
                    <a:pt x="117" y="154"/>
                    <a:pt x="125" y="137"/>
                    <a:pt x="129" y="131"/>
                  </a:cubicBezTo>
                  <a:cubicBezTo>
                    <a:pt x="132" y="125"/>
                    <a:pt x="143" y="108"/>
                    <a:pt x="145" y="104"/>
                  </a:cubicBezTo>
                  <a:cubicBezTo>
                    <a:pt x="148" y="100"/>
                    <a:pt x="163" y="77"/>
                    <a:pt x="165" y="73"/>
                  </a:cubicBezTo>
                  <a:cubicBezTo>
                    <a:pt x="168" y="69"/>
                    <a:pt x="191" y="45"/>
                    <a:pt x="193" y="41"/>
                  </a:cubicBezTo>
                  <a:cubicBezTo>
                    <a:pt x="195" y="37"/>
                    <a:pt x="188" y="29"/>
                    <a:pt x="186" y="27"/>
                  </a:cubicBezTo>
                  <a:cubicBezTo>
                    <a:pt x="184" y="25"/>
                    <a:pt x="167" y="12"/>
                    <a:pt x="165" y="10"/>
                  </a:cubicBezTo>
                  <a:cubicBezTo>
                    <a:pt x="164" y="8"/>
                    <a:pt x="157" y="2"/>
                    <a:pt x="155" y="1"/>
                  </a:cubicBezTo>
                  <a:cubicBezTo>
                    <a:pt x="155" y="0"/>
                    <a:pt x="153" y="0"/>
                    <a:pt x="152" y="0"/>
                  </a:cubicBezTo>
                </a:path>
              </a:pathLst>
            </a:custGeom>
            <a:solidFill>
              <a:srgbClr val="AA5C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65"/>
            <p:cNvSpPr>
              <a:spLocks noEditPoints="1"/>
            </p:cNvSpPr>
            <p:nvPr/>
          </p:nvSpPr>
          <p:spPr bwMode="auto">
            <a:xfrm>
              <a:off x="1046163" y="5110163"/>
              <a:ext cx="58738" cy="92075"/>
            </a:xfrm>
            <a:custGeom>
              <a:avLst/>
              <a:gdLst/>
              <a:ahLst/>
              <a:cxnLst>
                <a:cxn ang="0">
                  <a:pos x="18" y="15"/>
                </a:cxn>
                <a:cxn ang="0">
                  <a:pos x="17" y="15"/>
                </a:cxn>
                <a:cxn ang="0">
                  <a:pos x="0" y="34"/>
                </a:cxn>
                <a:cxn ang="0">
                  <a:pos x="0" y="36"/>
                </a:cxn>
                <a:cxn ang="0">
                  <a:pos x="2" y="39"/>
                </a:cxn>
                <a:cxn ang="0">
                  <a:pos x="2" y="42"/>
                </a:cxn>
                <a:cxn ang="0">
                  <a:pos x="2" y="41"/>
                </a:cxn>
                <a:cxn ang="0">
                  <a:pos x="4" y="44"/>
                </a:cxn>
                <a:cxn ang="0">
                  <a:pos x="8" y="51"/>
                </a:cxn>
                <a:cxn ang="0">
                  <a:pos x="8" y="51"/>
                </a:cxn>
                <a:cxn ang="0">
                  <a:pos x="12" y="37"/>
                </a:cxn>
                <a:cxn ang="0">
                  <a:pos x="17" y="20"/>
                </a:cxn>
                <a:cxn ang="0">
                  <a:pos x="18" y="15"/>
                </a:cxn>
                <a:cxn ang="0">
                  <a:pos x="32" y="0"/>
                </a:cxn>
                <a:cxn ang="0">
                  <a:pos x="28" y="5"/>
                </a:cxn>
                <a:cxn ang="0">
                  <a:pos x="23" y="28"/>
                </a:cxn>
                <a:cxn ang="0">
                  <a:pos x="23" y="29"/>
                </a:cxn>
                <a:cxn ang="0">
                  <a:pos x="25" y="27"/>
                </a:cxn>
                <a:cxn ang="0">
                  <a:pos x="31" y="6"/>
                </a:cxn>
                <a:cxn ang="0">
                  <a:pos x="32" y="0"/>
                </a:cxn>
              </a:cxnLst>
              <a:rect l="0" t="0" r="r" b="b"/>
              <a:pathLst>
                <a:path w="32" h="51">
                  <a:moveTo>
                    <a:pt x="18" y="15"/>
                  </a:moveTo>
                  <a:cubicBezTo>
                    <a:pt x="18" y="15"/>
                    <a:pt x="17" y="15"/>
                    <a:pt x="17" y="15"/>
                  </a:cubicBezTo>
                  <a:cubicBezTo>
                    <a:pt x="14" y="19"/>
                    <a:pt x="6" y="28"/>
                    <a:pt x="0" y="34"/>
                  </a:cubicBezTo>
                  <a:cubicBezTo>
                    <a:pt x="0" y="35"/>
                    <a:pt x="0" y="36"/>
                    <a:pt x="0" y="36"/>
                  </a:cubicBezTo>
                  <a:cubicBezTo>
                    <a:pt x="1" y="37"/>
                    <a:pt x="2" y="38"/>
                    <a:pt x="2" y="39"/>
                  </a:cubicBezTo>
                  <a:cubicBezTo>
                    <a:pt x="2" y="41"/>
                    <a:pt x="2" y="42"/>
                    <a:pt x="2" y="42"/>
                  </a:cubicBezTo>
                  <a:cubicBezTo>
                    <a:pt x="2" y="42"/>
                    <a:pt x="2" y="41"/>
                    <a:pt x="2" y="41"/>
                  </a:cubicBezTo>
                  <a:cubicBezTo>
                    <a:pt x="4" y="44"/>
                    <a:pt x="4" y="44"/>
                    <a:pt x="4" y="44"/>
                  </a:cubicBezTo>
                  <a:cubicBezTo>
                    <a:pt x="4" y="44"/>
                    <a:pt x="7" y="47"/>
                    <a:pt x="8" y="51"/>
                  </a:cubicBezTo>
                  <a:cubicBezTo>
                    <a:pt x="8" y="51"/>
                    <a:pt x="8" y="51"/>
                    <a:pt x="8" y="51"/>
                  </a:cubicBezTo>
                  <a:cubicBezTo>
                    <a:pt x="9" y="51"/>
                    <a:pt x="11" y="41"/>
                    <a:pt x="12" y="37"/>
                  </a:cubicBezTo>
                  <a:cubicBezTo>
                    <a:pt x="13" y="31"/>
                    <a:pt x="16" y="24"/>
                    <a:pt x="17" y="20"/>
                  </a:cubicBezTo>
                  <a:cubicBezTo>
                    <a:pt x="17" y="19"/>
                    <a:pt x="17" y="17"/>
                    <a:pt x="18" y="15"/>
                  </a:cubicBezTo>
                  <a:moveTo>
                    <a:pt x="32" y="0"/>
                  </a:moveTo>
                  <a:cubicBezTo>
                    <a:pt x="31" y="2"/>
                    <a:pt x="29" y="3"/>
                    <a:pt x="28" y="5"/>
                  </a:cubicBezTo>
                  <a:cubicBezTo>
                    <a:pt x="25" y="16"/>
                    <a:pt x="23" y="27"/>
                    <a:pt x="23" y="28"/>
                  </a:cubicBezTo>
                  <a:cubicBezTo>
                    <a:pt x="23" y="29"/>
                    <a:pt x="23" y="29"/>
                    <a:pt x="23" y="29"/>
                  </a:cubicBezTo>
                  <a:cubicBezTo>
                    <a:pt x="24" y="29"/>
                    <a:pt x="24" y="29"/>
                    <a:pt x="25" y="27"/>
                  </a:cubicBezTo>
                  <a:cubicBezTo>
                    <a:pt x="26" y="24"/>
                    <a:pt x="29" y="10"/>
                    <a:pt x="31" y="6"/>
                  </a:cubicBezTo>
                  <a:cubicBezTo>
                    <a:pt x="31" y="5"/>
                    <a:pt x="31" y="2"/>
                    <a:pt x="32" y="0"/>
                  </a:cubicBezTo>
                </a:path>
              </a:pathLst>
            </a:custGeom>
            <a:solidFill>
              <a:srgbClr val="95339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66"/>
            <p:cNvSpPr>
              <a:spLocks/>
            </p:cNvSpPr>
            <p:nvPr/>
          </p:nvSpPr>
          <p:spPr bwMode="auto">
            <a:xfrm>
              <a:off x="1031876" y="5094288"/>
              <a:ext cx="14288" cy="80963"/>
            </a:xfrm>
            <a:custGeom>
              <a:avLst/>
              <a:gdLst/>
              <a:ahLst/>
              <a:cxnLst>
                <a:cxn ang="0">
                  <a:pos x="2" y="0"/>
                </a:cxn>
                <a:cxn ang="0">
                  <a:pos x="2" y="3"/>
                </a:cxn>
                <a:cxn ang="0">
                  <a:pos x="3" y="29"/>
                </a:cxn>
                <a:cxn ang="0">
                  <a:pos x="4" y="41"/>
                </a:cxn>
                <a:cxn ang="0">
                  <a:pos x="7" y="45"/>
                </a:cxn>
                <a:cxn ang="0">
                  <a:pos x="8" y="43"/>
                </a:cxn>
                <a:cxn ang="0">
                  <a:pos x="6" y="32"/>
                </a:cxn>
                <a:cxn ang="0">
                  <a:pos x="2" y="0"/>
                </a:cxn>
              </a:cxnLst>
              <a:rect l="0" t="0" r="r" b="b"/>
              <a:pathLst>
                <a:path w="8" h="45">
                  <a:moveTo>
                    <a:pt x="2" y="0"/>
                  </a:moveTo>
                  <a:cubicBezTo>
                    <a:pt x="2" y="1"/>
                    <a:pt x="2" y="2"/>
                    <a:pt x="2" y="3"/>
                  </a:cubicBezTo>
                  <a:cubicBezTo>
                    <a:pt x="0" y="15"/>
                    <a:pt x="3" y="26"/>
                    <a:pt x="3" y="29"/>
                  </a:cubicBezTo>
                  <a:cubicBezTo>
                    <a:pt x="3" y="33"/>
                    <a:pt x="3" y="36"/>
                    <a:pt x="4" y="41"/>
                  </a:cubicBezTo>
                  <a:cubicBezTo>
                    <a:pt x="5" y="43"/>
                    <a:pt x="6" y="44"/>
                    <a:pt x="7" y="45"/>
                  </a:cubicBezTo>
                  <a:cubicBezTo>
                    <a:pt x="7" y="44"/>
                    <a:pt x="7" y="44"/>
                    <a:pt x="8" y="43"/>
                  </a:cubicBezTo>
                  <a:cubicBezTo>
                    <a:pt x="7" y="39"/>
                    <a:pt x="7" y="35"/>
                    <a:pt x="6" y="32"/>
                  </a:cubicBezTo>
                  <a:cubicBezTo>
                    <a:pt x="4" y="25"/>
                    <a:pt x="3" y="12"/>
                    <a:pt x="2" y="0"/>
                  </a:cubicBezTo>
                </a:path>
              </a:pathLst>
            </a:custGeom>
            <a:solidFill>
              <a:srgbClr val="95339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67"/>
            <p:cNvSpPr>
              <a:spLocks/>
            </p:cNvSpPr>
            <p:nvPr/>
          </p:nvSpPr>
          <p:spPr bwMode="auto">
            <a:xfrm>
              <a:off x="1044576" y="5172076"/>
              <a:ext cx="1588" cy="3175"/>
            </a:xfrm>
            <a:custGeom>
              <a:avLst/>
              <a:gdLst/>
              <a:ahLst/>
              <a:cxnLst>
                <a:cxn ang="0">
                  <a:pos x="1" y="0"/>
                </a:cxn>
                <a:cxn ang="0">
                  <a:pos x="0" y="2"/>
                </a:cxn>
                <a:cxn ang="0">
                  <a:pos x="1" y="2"/>
                </a:cxn>
                <a:cxn ang="0">
                  <a:pos x="1" y="0"/>
                </a:cxn>
              </a:cxnLst>
              <a:rect l="0" t="0" r="r" b="b"/>
              <a:pathLst>
                <a:path w="1" h="2">
                  <a:moveTo>
                    <a:pt x="1" y="0"/>
                  </a:moveTo>
                  <a:cubicBezTo>
                    <a:pt x="0" y="1"/>
                    <a:pt x="0" y="1"/>
                    <a:pt x="0" y="2"/>
                  </a:cubicBezTo>
                  <a:cubicBezTo>
                    <a:pt x="0" y="2"/>
                    <a:pt x="1" y="2"/>
                    <a:pt x="1" y="2"/>
                  </a:cubicBezTo>
                  <a:cubicBezTo>
                    <a:pt x="1" y="2"/>
                    <a:pt x="1" y="1"/>
                    <a:pt x="1" y="0"/>
                  </a:cubicBezTo>
                </a:path>
              </a:pathLst>
            </a:custGeom>
            <a:solidFill>
              <a:srgbClr val="90288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4632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272480" y="1026054"/>
          <a:ext cx="4564062" cy="2514600"/>
        </p:xfrm>
        <a:graphic>
          <a:graphicData uri="http://schemas.openxmlformats.org/presentationml/2006/ole">
            <mc:AlternateContent xmlns:mc="http://schemas.openxmlformats.org/markup-compatibility/2006">
              <mc:Choice xmlns:v="urn:schemas-microsoft-com:vml" Requires="v">
                <p:oleObj spid="_x0000_s16410" name="Worksheet" r:id="rId3" imgW="4564382" imgH="2514672" progId="Excel.Sheet.12">
                  <p:link updateAutomatic="1"/>
                </p:oleObj>
              </mc:Choice>
              <mc:Fallback>
                <p:oleObj name="Worksheet" r:id="rId3" imgW="4564382" imgH="2514672" progId="Excel.Sheet.12">
                  <p:link updateAutomatic="1"/>
                  <p:pic>
                    <p:nvPicPr>
                      <p:cNvPr id="0" name=""/>
                      <p:cNvPicPr/>
                      <p:nvPr/>
                    </p:nvPicPr>
                    <p:blipFill>
                      <a:blip r:embed="rId4"/>
                      <a:stretch>
                        <a:fillRect/>
                      </a:stretch>
                    </p:blipFill>
                    <p:spPr>
                      <a:xfrm>
                        <a:off x="272480" y="1026054"/>
                        <a:ext cx="4564062" cy="2514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73050" y="3644900"/>
          <a:ext cx="4564063" cy="2514600"/>
        </p:xfrm>
        <a:graphic>
          <a:graphicData uri="http://schemas.openxmlformats.org/presentationml/2006/ole">
            <mc:AlternateContent xmlns:mc="http://schemas.openxmlformats.org/markup-compatibility/2006">
              <mc:Choice xmlns:v="urn:schemas-microsoft-com:vml" Requires="v">
                <p:oleObj spid="_x0000_s16411" name="Worksheet" r:id="rId5" imgW="4564382" imgH="2514672" progId="Excel.Sheet.12">
                  <p:link updateAutomatic="1"/>
                </p:oleObj>
              </mc:Choice>
              <mc:Fallback>
                <p:oleObj name="Worksheet" r:id="rId5" imgW="4564382" imgH="2514672" progId="Excel.Sheet.12">
                  <p:link updateAutomatic="1"/>
                  <p:pic>
                    <p:nvPicPr>
                      <p:cNvPr id="0" name=""/>
                      <p:cNvPicPr/>
                      <p:nvPr/>
                    </p:nvPicPr>
                    <p:blipFill>
                      <a:blip r:embed="rId6"/>
                      <a:stretch>
                        <a:fillRect/>
                      </a:stretch>
                    </p:blipFill>
                    <p:spPr>
                      <a:xfrm>
                        <a:off x="273050" y="3644900"/>
                        <a:ext cx="4564063" cy="2514600"/>
                      </a:xfrm>
                      <a:prstGeom prst="rect">
                        <a:avLst/>
                      </a:prstGeom>
                    </p:spPr>
                  </p:pic>
                </p:oleObj>
              </mc:Fallback>
            </mc:AlternateContent>
          </a:graphicData>
        </a:graphic>
      </p:graphicFrame>
      <p:sp>
        <p:nvSpPr>
          <p:cNvPr id="5" name="Title 1"/>
          <p:cNvSpPr>
            <a:spLocks noGrp="1"/>
          </p:cNvSpPr>
          <p:nvPr>
            <p:ph type="title"/>
          </p:nvPr>
        </p:nvSpPr>
        <p:spPr>
          <a:xfrm>
            <a:off x="2288704" y="116632"/>
            <a:ext cx="7344246" cy="576064"/>
          </a:xfrm>
        </p:spPr>
        <p:txBody>
          <a:bodyPr>
            <a:normAutofit/>
          </a:bodyPr>
          <a:lstStyle/>
          <a:p>
            <a:r>
              <a:rPr lang="cs-CZ" b="0" dirty="0">
                <a:solidFill>
                  <a:srgbClr val="747678"/>
                </a:solidFill>
              </a:rPr>
              <a:t>Analýza </a:t>
            </a:r>
            <a:r>
              <a:rPr lang="cs-CZ" b="0" dirty="0" smtClean="0">
                <a:solidFill>
                  <a:srgbClr val="747678"/>
                </a:solidFill>
              </a:rPr>
              <a:t>financování fotbalu v Praze</a:t>
            </a:r>
            <a:r>
              <a:rPr lang="en-GB" sz="1800" dirty="0"/>
              <a:t/>
            </a:r>
            <a:br>
              <a:rPr lang="en-GB" sz="1800" dirty="0"/>
            </a:br>
            <a:r>
              <a:rPr lang="cs-CZ" sz="1800" dirty="0" smtClean="0"/>
              <a:t>Mužstva a hráči/hráčky</a:t>
            </a:r>
            <a:endParaRPr lang="cs-CZ" sz="1800" dirty="0"/>
          </a:p>
        </p:txBody>
      </p:sp>
      <p:sp>
        <p:nvSpPr>
          <p:cNvPr id="2" name="TextBox 1"/>
          <p:cNvSpPr txBox="1"/>
          <p:nvPr/>
        </p:nvSpPr>
        <p:spPr>
          <a:xfrm>
            <a:off x="6537176" y="6237312"/>
            <a:ext cx="3440399" cy="123111"/>
          </a:xfrm>
          <a:prstGeom prst="rect">
            <a:avLst/>
          </a:prstGeom>
          <a:noFill/>
        </p:spPr>
        <p:txBody>
          <a:bodyPr wrap="square" lIns="0" tIns="0" rIns="0" bIns="0" rtlCol="0">
            <a:spAutoFit/>
          </a:bodyPr>
          <a:lstStyle/>
          <a:p>
            <a:r>
              <a:rPr lang="cs-CZ" sz="800" dirty="0" smtClean="0">
                <a:solidFill>
                  <a:srgbClr val="00257A"/>
                </a:solidFill>
                <a:latin typeface="Arial" pitchFamily="34" charset="0"/>
                <a:cs typeface="Arial" pitchFamily="34" charset="0"/>
              </a:rPr>
              <a:t>Zdroj: Analýza KPMG z dat poskytnutých členskými kluby PFS</a:t>
            </a:r>
          </a:p>
        </p:txBody>
      </p:sp>
      <p:graphicFrame>
        <p:nvGraphicFramePr>
          <p:cNvPr id="11" name="Objekt 10"/>
          <p:cNvGraphicFramePr>
            <a:graphicFrameLocks noChangeAspect="1"/>
          </p:cNvGraphicFramePr>
          <p:nvPr>
            <p:extLst/>
          </p:nvPr>
        </p:nvGraphicFramePr>
        <p:xfrm>
          <a:off x="5097016" y="1052736"/>
          <a:ext cx="4564063" cy="2514600"/>
        </p:xfrm>
        <a:graphic>
          <a:graphicData uri="http://schemas.openxmlformats.org/presentationml/2006/ole">
            <mc:AlternateContent xmlns:mc="http://schemas.openxmlformats.org/markup-compatibility/2006">
              <mc:Choice xmlns:v="urn:schemas-microsoft-com:vml" Requires="v">
                <p:oleObj spid="_x0000_s16412" name="Worksheet" r:id="rId7" imgW="4564382" imgH="2514672" progId="Excel.Sheet.12">
                  <p:link updateAutomatic="1"/>
                </p:oleObj>
              </mc:Choice>
              <mc:Fallback>
                <p:oleObj name="Worksheet" r:id="rId7" imgW="4564382" imgH="2514672" progId="Excel.Sheet.12">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7016" y="1052736"/>
                        <a:ext cx="45640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nvPr>
        </p:nvGraphicFramePr>
        <p:xfrm>
          <a:off x="5089079" y="3643536"/>
          <a:ext cx="4572000" cy="2514600"/>
        </p:xfrm>
        <a:graphic>
          <a:graphicData uri="http://schemas.openxmlformats.org/presentationml/2006/ole">
            <mc:AlternateContent xmlns:mc="http://schemas.openxmlformats.org/markup-compatibility/2006">
              <mc:Choice xmlns:v="urn:schemas-microsoft-com:vml" Requires="v">
                <p:oleObj spid="_x0000_s16413" name="Worksheet" r:id="rId9" imgW="4571946" imgH="2514672" progId="Excel.Sheet.12">
                  <p:link updateAutomatic="1"/>
                </p:oleObj>
              </mc:Choice>
              <mc:Fallback>
                <p:oleObj name="Worksheet" r:id="rId9" imgW="4571946" imgH="2514672" progId="Excel.Sheet.12">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9079" y="3643536"/>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234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8704" y="116632"/>
            <a:ext cx="7344246" cy="576064"/>
          </a:xfrm>
        </p:spPr>
        <p:txBody>
          <a:bodyPr>
            <a:noAutofit/>
          </a:bodyPr>
          <a:lstStyle/>
          <a:p>
            <a:r>
              <a:rPr lang="cs-CZ" b="0" dirty="0" smtClean="0">
                <a:solidFill>
                  <a:srgbClr val="747678"/>
                </a:solidFill>
              </a:rPr>
              <a:t>Analýza financování fotbalu v Praze</a:t>
            </a:r>
            <a:r>
              <a:rPr lang="en-GB" sz="1800" dirty="0"/>
              <a:t/>
            </a:r>
            <a:br>
              <a:rPr lang="en-GB" sz="1800" dirty="0"/>
            </a:br>
            <a:r>
              <a:rPr lang="cs-CZ" sz="1800" dirty="0" smtClean="0">
                <a:solidFill>
                  <a:schemeClr val="accent4"/>
                </a:solidFill>
              </a:rPr>
              <a:t>Trenérsko-metodické </a:t>
            </a:r>
            <a:r>
              <a:rPr lang="cs-CZ" sz="1800" dirty="0">
                <a:solidFill>
                  <a:schemeClr val="accent4"/>
                </a:solidFill>
              </a:rPr>
              <a:t>vedení </a:t>
            </a:r>
            <a:r>
              <a:rPr lang="cs-CZ" sz="1800" dirty="0" smtClean="0">
                <a:solidFill>
                  <a:schemeClr val="accent4"/>
                </a:solidFill>
              </a:rPr>
              <a:t>fotbalové mládeže </a:t>
            </a:r>
            <a:r>
              <a:rPr lang="cs-CZ" sz="1800" dirty="0">
                <a:solidFill>
                  <a:schemeClr val="accent4"/>
                </a:solidFill>
              </a:rPr>
              <a:t>v Praze</a:t>
            </a:r>
          </a:p>
        </p:txBody>
      </p:sp>
      <p:graphicFrame>
        <p:nvGraphicFramePr>
          <p:cNvPr id="2" name="Object 1"/>
          <p:cNvGraphicFramePr>
            <a:graphicFrameLocks noChangeAspect="1"/>
          </p:cNvGraphicFramePr>
          <p:nvPr>
            <p:extLst/>
          </p:nvPr>
        </p:nvGraphicFramePr>
        <p:xfrm>
          <a:off x="5169024" y="908720"/>
          <a:ext cx="4572000" cy="2759075"/>
        </p:xfrm>
        <a:graphic>
          <a:graphicData uri="http://schemas.openxmlformats.org/presentationml/2006/ole">
            <mc:AlternateContent xmlns:mc="http://schemas.openxmlformats.org/markup-compatibility/2006">
              <mc:Choice xmlns:v="urn:schemas-microsoft-com:vml" Requires="v">
                <p:oleObj spid="_x0000_s17428" name="Worksheet" r:id="rId3" imgW="4571946" imgH="2758536" progId="Excel.Sheet.12">
                  <p:link updateAutomatic="1"/>
                </p:oleObj>
              </mc:Choice>
              <mc:Fallback>
                <p:oleObj name="Worksheet" r:id="rId3" imgW="4571946" imgH="2758536" progId="Excel.Sheet.12">
                  <p:link updateAutomatic="1"/>
                  <p:pic>
                    <p:nvPicPr>
                      <p:cNvPr id="0" name=""/>
                      <p:cNvPicPr/>
                      <p:nvPr/>
                    </p:nvPicPr>
                    <p:blipFill>
                      <a:blip r:embed="rId4"/>
                      <a:stretch>
                        <a:fillRect/>
                      </a:stretch>
                    </p:blipFill>
                    <p:spPr>
                      <a:xfrm>
                        <a:off x="5169024" y="908720"/>
                        <a:ext cx="4572000" cy="2759075"/>
                      </a:xfrm>
                      <a:prstGeom prst="rect">
                        <a:avLst/>
                      </a:prstGeom>
                    </p:spPr>
                  </p:pic>
                </p:oleObj>
              </mc:Fallback>
            </mc:AlternateContent>
          </a:graphicData>
        </a:graphic>
      </p:graphicFrame>
      <p:graphicFrame>
        <p:nvGraphicFramePr>
          <p:cNvPr id="12" name="Table 11"/>
          <p:cNvGraphicFramePr>
            <a:graphicFrameLocks noGrp="1"/>
          </p:cNvGraphicFramePr>
          <p:nvPr>
            <p:extLst/>
          </p:nvPr>
        </p:nvGraphicFramePr>
        <p:xfrm>
          <a:off x="5394065" y="3732140"/>
          <a:ext cx="3816424" cy="2336550"/>
        </p:xfrm>
        <a:graphic>
          <a:graphicData uri="http://schemas.openxmlformats.org/drawingml/2006/table">
            <a:tbl>
              <a:tblPr>
                <a:tableStyleId>{5C22544A-7EE6-4342-B048-85BDC9FD1C3A}</a:tableStyleId>
              </a:tblPr>
              <a:tblGrid>
                <a:gridCol w="2232248"/>
                <a:gridCol w="1584176"/>
              </a:tblGrid>
              <a:tr h="391158">
                <a:tc>
                  <a:txBody>
                    <a:bodyPr/>
                    <a:lstStyle/>
                    <a:p>
                      <a:pPr marL="0" algn="ctr" defTabSz="914400" rtl="0" eaLnBrk="1" fontAlgn="ctr" latinLnBrk="0" hangingPunct="1"/>
                      <a:r>
                        <a:rPr lang="cs-CZ" sz="1000" b="0" u="none" strike="noStrike" kern="1200" dirty="0" smtClean="0">
                          <a:solidFill>
                            <a:schemeClr val="bg1"/>
                          </a:solidFill>
                          <a:effectLst/>
                          <a:latin typeface="+mj-lt"/>
                          <a:ea typeface="+mn-ea"/>
                          <a:cs typeface="+mn-cs"/>
                        </a:rPr>
                        <a:t>Typ licence</a:t>
                      </a:r>
                      <a:endParaRPr lang="cs-CZ" sz="1000" b="0" u="none" strike="noStrike" kern="1200" dirty="0">
                        <a:solidFill>
                          <a:schemeClr val="bg1"/>
                        </a:solidFill>
                        <a:effectLst/>
                        <a:latin typeface="+mj-lt"/>
                        <a:ea typeface="+mn-ea"/>
                        <a:cs typeface="+mn-cs"/>
                      </a:endParaRPr>
                    </a:p>
                  </a:txBody>
                  <a:tcPr marL="7620" marR="7620" marT="7620" marB="0" anchor="ctr">
                    <a:solidFill>
                      <a:srgbClr val="4066AA"/>
                    </a:solidFill>
                  </a:tcPr>
                </a:tc>
                <a:tc>
                  <a:txBody>
                    <a:bodyPr/>
                    <a:lstStyle/>
                    <a:p>
                      <a:pPr marL="0" algn="ctr" defTabSz="914400" rtl="0" eaLnBrk="1" fontAlgn="ctr" latinLnBrk="0" hangingPunct="1"/>
                      <a:r>
                        <a:rPr lang="cs-CZ" sz="1000" b="0" u="none" strike="noStrike" kern="1200" dirty="0" smtClean="0">
                          <a:solidFill>
                            <a:schemeClr val="bg1"/>
                          </a:solidFill>
                          <a:effectLst/>
                          <a:latin typeface="+mj-lt"/>
                          <a:ea typeface="+mn-ea"/>
                          <a:cs typeface="+mn-cs"/>
                        </a:rPr>
                        <a:t>Počet trenérů</a:t>
                      </a:r>
                      <a:endParaRPr lang="cs-CZ" sz="1000" b="0" u="none" strike="noStrike" kern="1200" dirty="0">
                        <a:solidFill>
                          <a:schemeClr val="bg1"/>
                        </a:solidFill>
                        <a:effectLst/>
                        <a:latin typeface="+mj-lt"/>
                        <a:ea typeface="+mn-ea"/>
                        <a:cs typeface="+mn-cs"/>
                      </a:endParaRPr>
                    </a:p>
                  </a:txBody>
                  <a:tcPr marL="7620" marR="7620" marT="7620" marB="0" anchor="ctr">
                    <a:solidFill>
                      <a:srgbClr val="4066AA"/>
                    </a:solidFill>
                  </a:tcP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j-lt"/>
                          <a:ea typeface="+mn-ea"/>
                          <a:cs typeface="+mn-cs"/>
                        </a:rPr>
                        <a:t>Licence UEFA „PROFI“</a:t>
                      </a:r>
                      <a:endParaRPr lang="cs-CZ" sz="1000" b="0" u="none" strike="noStrike" kern="1200" dirty="0">
                        <a:solidFill>
                          <a:srgbClr val="00257A"/>
                        </a:solidFill>
                        <a:effectLst/>
                        <a:latin typeface="+mj-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54</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n-lt"/>
                          <a:ea typeface="+mn-ea"/>
                          <a:cs typeface="+mn-cs"/>
                        </a:rPr>
                        <a:t>Licence UEFA „PROFI mládež“</a:t>
                      </a:r>
                      <a:endParaRPr lang="cs-CZ" sz="1000" b="0" u="none" strike="noStrike" kern="1200" dirty="0">
                        <a:solidFill>
                          <a:srgbClr val="00257A"/>
                        </a:solidFill>
                        <a:effectLst/>
                        <a:latin typeface="+mn-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28</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n-lt"/>
                          <a:ea typeface="+mn-ea"/>
                          <a:cs typeface="+mn-cs"/>
                        </a:rPr>
                        <a:t>Licence UEFA „A“</a:t>
                      </a:r>
                      <a:endParaRPr lang="cs-CZ" sz="1000" b="0" u="none" strike="noStrike" kern="1200" dirty="0">
                        <a:solidFill>
                          <a:srgbClr val="00257A"/>
                        </a:solidFill>
                        <a:effectLst/>
                        <a:latin typeface="+mn-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133</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n-lt"/>
                          <a:ea typeface="+mn-ea"/>
                          <a:cs typeface="+mn-cs"/>
                        </a:rPr>
                        <a:t>Licence UEFA „B“</a:t>
                      </a:r>
                      <a:endParaRPr lang="cs-CZ" sz="1000" b="0" u="none" strike="noStrike" kern="1200" dirty="0">
                        <a:solidFill>
                          <a:srgbClr val="00257A"/>
                        </a:solidFill>
                        <a:effectLst/>
                        <a:latin typeface="+mj-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230</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n-lt"/>
                          <a:ea typeface="+mn-ea"/>
                          <a:cs typeface="+mn-cs"/>
                        </a:rPr>
                        <a:t>Licence UEFA </a:t>
                      </a:r>
                      <a:r>
                        <a:rPr lang="cs-CZ" sz="1000" b="0" u="none" strike="noStrike" kern="1200" dirty="0" err="1" smtClean="0">
                          <a:solidFill>
                            <a:srgbClr val="00257A"/>
                          </a:solidFill>
                          <a:effectLst/>
                          <a:latin typeface="+mn-lt"/>
                          <a:ea typeface="+mn-ea"/>
                          <a:cs typeface="+mn-cs"/>
                        </a:rPr>
                        <a:t>Grassroots</a:t>
                      </a:r>
                      <a:endParaRPr lang="cs-CZ" sz="1000" b="0" u="none" strike="noStrike" kern="1200" dirty="0">
                        <a:solidFill>
                          <a:srgbClr val="00257A"/>
                        </a:solidFill>
                        <a:effectLst/>
                        <a:latin typeface="+mj-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61</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n-lt"/>
                          <a:ea typeface="+mn-ea"/>
                          <a:cs typeface="+mn-cs"/>
                        </a:rPr>
                        <a:t>Licence UEFA „C“</a:t>
                      </a:r>
                      <a:endParaRPr lang="cs-CZ" sz="1000" b="0" u="none" strike="noStrike" kern="1200" dirty="0">
                        <a:solidFill>
                          <a:srgbClr val="00257A"/>
                        </a:solidFill>
                        <a:effectLst/>
                        <a:latin typeface="+mj-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581</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l" defTabSz="914400" rtl="0" eaLnBrk="1" fontAlgn="ctr" latinLnBrk="0" hangingPunct="1"/>
                      <a:r>
                        <a:rPr lang="cs-CZ" sz="1000" b="0" u="none" strike="noStrike" kern="1200" dirty="0" smtClean="0">
                          <a:solidFill>
                            <a:srgbClr val="00257A"/>
                          </a:solidFill>
                          <a:effectLst/>
                          <a:latin typeface="+mj-lt"/>
                          <a:ea typeface="+mn-ea"/>
                          <a:cs typeface="+mn-cs"/>
                        </a:rPr>
                        <a:t>Bez licence (asistenti trenérů)</a:t>
                      </a:r>
                      <a:endParaRPr lang="cs-CZ" sz="1000" b="0" u="none" strike="noStrike" kern="1200" dirty="0">
                        <a:solidFill>
                          <a:srgbClr val="00257A"/>
                        </a:solidFill>
                        <a:effectLst/>
                        <a:latin typeface="+mj-lt"/>
                        <a:ea typeface="+mn-ea"/>
                        <a:cs typeface="+mn-cs"/>
                      </a:endParaRPr>
                    </a:p>
                  </a:txBody>
                  <a:tcPr marL="180000" marR="7620" marT="7620" marB="0" anchor="ctr"/>
                </a:tc>
                <a:tc>
                  <a:txBody>
                    <a:bodyPr/>
                    <a:lstStyle/>
                    <a:p>
                      <a:pPr marL="0" algn="ctr" defTabSz="914400" rtl="0" eaLnBrk="1" fontAlgn="ctr" latinLnBrk="0" hangingPunct="1"/>
                      <a:r>
                        <a:rPr lang="cs-CZ" sz="1000" b="0" u="none" strike="noStrike" kern="1200" dirty="0" smtClean="0">
                          <a:solidFill>
                            <a:srgbClr val="00257A"/>
                          </a:solidFill>
                          <a:effectLst/>
                          <a:latin typeface="+mj-lt"/>
                          <a:ea typeface="+mn-ea"/>
                          <a:cs typeface="+mn-cs"/>
                        </a:rPr>
                        <a:t>291</a:t>
                      </a:r>
                      <a:endParaRPr lang="cs-CZ" sz="1000" b="0" u="none" strike="noStrike" kern="1200" dirty="0">
                        <a:solidFill>
                          <a:srgbClr val="00257A"/>
                        </a:solidFill>
                        <a:effectLst/>
                        <a:latin typeface="+mj-lt"/>
                        <a:ea typeface="+mn-ea"/>
                        <a:cs typeface="+mn-cs"/>
                      </a:endParaRPr>
                    </a:p>
                  </a:txBody>
                  <a:tcPr marL="0" marR="0" marT="7620" marB="0" anchor="ctr"/>
                </a:tc>
              </a:tr>
              <a:tr h="243174">
                <a:tc>
                  <a:txBody>
                    <a:bodyPr/>
                    <a:lstStyle/>
                    <a:p>
                      <a:pPr marL="0" algn="ctr" defTabSz="914400" rtl="0" eaLnBrk="1" fontAlgn="ctr" latinLnBrk="0" hangingPunct="1"/>
                      <a:r>
                        <a:rPr lang="cs-CZ" sz="1000" b="1" u="none" strike="noStrike" kern="1200" dirty="0" smtClean="0">
                          <a:solidFill>
                            <a:srgbClr val="00257A"/>
                          </a:solidFill>
                          <a:effectLst/>
                          <a:latin typeface="+mj-lt"/>
                          <a:ea typeface="+mn-ea"/>
                          <a:cs typeface="+mn-cs"/>
                        </a:rPr>
                        <a:t>Celkem</a:t>
                      </a:r>
                      <a:endParaRPr lang="cs-CZ" sz="1000" b="1" u="none" strike="noStrike" kern="1200" dirty="0">
                        <a:solidFill>
                          <a:srgbClr val="00257A"/>
                        </a:solidFill>
                        <a:effectLst/>
                        <a:latin typeface="+mj-lt"/>
                        <a:ea typeface="+mn-ea"/>
                        <a:cs typeface="+mn-cs"/>
                      </a:endParaRPr>
                    </a:p>
                  </a:txBody>
                  <a:tcPr marL="7620" marR="7620" marT="7620" marB="0" anchor="ctr">
                    <a:solidFill>
                      <a:srgbClr val="BFCCE3"/>
                    </a:solidFill>
                  </a:tcPr>
                </a:tc>
                <a:tc>
                  <a:txBody>
                    <a:bodyPr/>
                    <a:lstStyle/>
                    <a:p>
                      <a:pPr marL="0" algn="ctr" defTabSz="914400" rtl="0" eaLnBrk="1" fontAlgn="ctr" latinLnBrk="0" hangingPunct="1"/>
                      <a:r>
                        <a:rPr lang="cs-CZ" sz="1000" b="1" dirty="0" smtClean="0">
                          <a:solidFill>
                            <a:srgbClr val="002060"/>
                          </a:solidFill>
                        </a:rPr>
                        <a:t>1 378</a:t>
                      </a:r>
                      <a:endParaRPr lang="cs-CZ" sz="1000" b="1" u="none" strike="noStrike" kern="1200" dirty="0">
                        <a:solidFill>
                          <a:srgbClr val="00257A"/>
                        </a:solidFill>
                        <a:effectLst/>
                        <a:latin typeface="+mj-lt"/>
                        <a:ea typeface="+mn-ea"/>
                        <a:cs typeface="+mn-cs"/>
                      </a:endParaRPr>
                    </a:p>
                  </a:txBody>
                  <a:tcPr marL="0" marR="0" marT="7620" marB="0" anchor="ctr">
                    <a:solidFill>
                      <a:srgbClr val="BFCCE3"/>
                    </a:solidFill>
                  </a:tcPr>
                </a:tc>
              </a:tr>
            </a:tbl>
          </a:graphicData>
        </a:graphic>
      </p:graphicFrame>
      <p:sp>
        <p:nvSpPr>
          <p:cNvPr id="7" name="TextBox 6"/>
          <p:cNvSpPr txBox="1"/>
          <p:nvPr/>
        </p:nvSpPr>
        <p:spPr>
          <a:xfrm>
            <a:off x="6537176" y="6237312"/>
            <a:ext cx="3440399" cy="123111"/>
          </a:xfrm>
          <a:prstGeom prst="rect">
            <a:avLst/>
          </a:prstGeom>
          <a:noFill/>
        </p:spPr>
        <p:txBody>
          <a:bodyPr wrap="square" lIns="0" tIns="0" rIns="0" bIns="0" rtlCol="0">
            <a:spAutoFit/>
          </a:bodyPr>
          <a:lstStyle/>
          <a:p>
            <a:r>
              <a:rPr lang="cs-CZ" sz="800" dirty="0" smtClean="0">
                <a:solidFill>
                  <a:srgbClr val="00257A"/>
                </a:solidFill>
                <a:latin typeface="Arial" pitchFamily="34" charset="0"/>
                <a:cs typeface="Arial" pitchFamily="34" charset="0"/>
              </a:rPr>
              <a:t>Zdroj: Analýza KPMG z dat poskytnutých členskými kluby PFS</a:t>
            </a:r>
          </a:p>
        </p:txBody>
      </p:sp>
      <p:graphicFrame>
        <p:nvGraphicFramePr>
          <p:cNvPr id="3" name="Objekt 2"/>
          <p:cNvGraphicFramePr>
            <a:graphicFrameLocks noChangeAspect="1"/>
          </p:cNvGraphicFramePr>
          <p:nvPr>
            <p:extLst/>
          </p:nvPr>
        </p:nvGraphicFramePr>
        <p:xfrm>
          <a:off x="272480" y="1340768"/>
          <a:ext cx="4564062" cy="2511425"/>
        </p:xfrm>
        <a:graphic>
          <a:graphicData uri="http://schemas.openxmlformats.org/presentationml/2006/ole">
            <mc:AlternateContent xmlns:mc="http://schemas.openxmlformats.org/markup-compatibility/2006">
              <mc:Choice xmlns:v="urn:schemas-microsoft-com:vml" Requires="v">
                <p:oleObj spid="_x0000_s17429" name="Worksheet" r:id="rId5" imgW="4564382" imgH="2514672" progId="Excel.Sheet.12">
                  <p:link updateAutomatic="1"/>
                </p:oleObj>
              </mc:Choice>
              <mc:Fallback>
                <p:oleObj name="Worksheet" r:id="rId5" imgW="4564382" imgH="2514672" progId="Excel.Shee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80" y="1340768"/>
                        <a:ext cx="456406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kt 3"/>
          <p:cNvGraphicFramePr>
            <a:graphicFrameLocks noChangeAspect="1"/>
          </p:cNvGraphicFramePr>
          <p:nvPr>
            <p:extLst/>
          </p:nvPr>
        </p:nvGraphicFramePr>
        <p:xfrm>
          <a:off x="272480" y="4201443"/>
          <a:ext cx="4587875" cy="1784350"/>
        </p:xfrm>
        <a:graphic>
          <a:graphicData uri="http://schemas.openxmlformats.org/presentationml/2006/ole">
            <mc:AlternateContent xmlns:mc="http://schemas.openxmlformats.org/markup-compatibility/2006">
              <mc:Choice xmlns:v="urn:schemas-microsoft-com:vml" Requires="v">
                <p:oleObj spid="_x0000_s17430" name="Worksheet" r:id="rId7" imgW="4587290" imgH="1783080" progId="Excel.Sheet.12">
                  <p:link updateAutomatic="1"/>
                </p:oleObj>
              </mc:Choice>
              <mc:Fallback>
                <p:oleObj name="Worksheet" r:id="rId7" imgW="4587290" imgH="1783080" progId="Excel.Sheet.12">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480" y="4201443"/>
                        <a:ext cx="45878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743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000472" y="1133500"/>
            <a:ext cx="12928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rgbClr val="D67A40"/>
                </a:solidFill>
              </a:rPr>
              <a:t>Váha: 1x</a:t>
            </a:r>
            <a:endParaRPr lang="cs-CZ" sz="1400" dirty="0">
              <a:solidFill>
                <a:srgbClr val="D67A40"/>
              </a:solidFill>
            </a:endParaRPr>
          </a:p>
        </p:txBody>
      </p:sp>
      <p:sp>
        <p:nvSpPr>
          <p:cNvPr id="4" name="Text Placeholder 2"/>
          <p:cNvSpPr txBox="1">
            <a:spLocks/>
          </p:cNvSpPr>
          <p:nvPr/>
        </p:nvSpPr>
        <p:spPr bwMode="gray">
          <a:xfrm>
            <a:off x="200473" y="1124745"/>
            <a:ext cx="3096000" cy="5112567"/>
          </a:xfrm>
          <a:prstGeom prst="rect">
            <a:avLst/>
          </a:prstGeom>
          <a:ln w="19050">
            <a:solidFill>
              <a:srgbClr val="4066AA"/>
            </a:solidFill>
            <a:prstDash val="sysDash"/>
          </a:ln>
        </p:spPr>
        <p:txBody>
          <a:bodyPr vert="horz" lIns="180000" tIns="1044000" rIns="180000" bIns="72000" rtlCol="0">
            <a:norm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just"/>
            <a:r>
              <a:rPr lang="cs-CZ" sz="1100" b="0" dirty="0"/>
              <a:t>Základní část příspěvku se vytváří jednotným způsobem pro všechny kluby, bez ohledu na věk jednotlivých členů mužstev či úroveň soutěže, které se mužstva účastní.</a:t>
            </a:r>
          </a:p>
          <a:p>
            <a:pPr algn="just"/>
            <a:r>
              <a:rPr lang="cs-CZ" sz="1100" b="0" dirty="0"/>
              <a:t>Výše podpory vyplývající z této části příspěvku by měla pokrývat základní výdaje související s činnostní klubu.</a:t>
            </a:r>
          </a:p>
          <a:p>
            <a:pPr algn="just"/>
            <a:r>
              <a:rPr lang="cs-CZ" sz="1100" b="0" dirty="0"/>
              <a:t>Výsledná výše bodů této části se vypočítá podle jednoduchého vzorce.</a:t>
            </a:r>
          </a:p>
          <a:p>
            <a:pPr algn="just"/>
            <a:endParaRPr lang="cs-CZ" sz="1100" b="0" dirty="0"/>
          </a:p>
          <a:p>
            <a:pPr algn="just"/>
            <a:endParaRPr lang="cs-CZ" sz="1100" b="0" dirty="0"/>
          </a:p>
          <a:p>
            <a:pPr algn="just"/>
            <a:endParaRPr lang="cs-CZ" sz="1100" b="0" dirty="0" smtClean="0"/>
          </a:p>
          <a:p>
            <a:pPr algn="just"/>
            <a:r>
              <a:rPr lang="cs-CZ" sz="1100" b="0" dirty="0" smtClean="0"/>
              <a:t>Do </a:t>
            </a:r>
            <a:r>
              <a:rPr lang="cs-CZ" sz="1100" b="0" dirty="0"/>
              <a:t>členské základny se započítává každý hráč, který pro danou sezonu figuruje na soupisce mužstva (dle registračního systému FAČR).</a:t>
            </a:r>
          </a:p>
        </p:txBody>
      </p:sp>
      <p:sp>
        <p:nvSpPr>
          <p:cNvPr id="5" name="Text Placeholder 2"/>
          <p:cNvSpPr txBox="1">
            <a:spLocks/>
          </p:cNvSpPr>
          <p:nvPr/>
        </p:nvSpPr>
        <p:spPr bwMode="gray">
          <a:xfrm>
            <a:off x="3440832" y="1124745"/>
            <a:ext cx="3096000" cy="5112568"/>
          </a:xfrm>
          <a:prstGeom prst="rect">
            <a:avLst/>
          </a:prstGeom>
          <a:ln w="19050">
            <a:solidFill>
              <a:srgbClr val="4066AA"/>
            </a:solidFill>
            <a:prstDash val="sysDash"/>
          </a:ln>
        </p:spPr>
        <p:txBody>
          <a:bodyPr vert="horz" lIns="180000" tIns="1044000" rIns="180000" bIns="72000" rtlCol="0">
            <a:normAutofit/>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just"/>
            <a:r>
              <a:rPr lang="cs-CZ" sz="1100" b="0" dirty="0"/>
              <a:t>Výkonnostní část příspěvku lze chápat jako nadstavbovou část k části základní, která přisuzuje každému jednotlivému mužstvu klubu daný koeficient na základě věkové skupiny a úrovně soutěže, které se mužstvo účastní. </a:t>
            </a:r>
            <a:endParaRPr lang="cs-CZ" sz="1100" b="0" dirty="0" smtClean="0"/>
          </a:p>
          <a:p>
            <a:pPr algn="just"/>
            <a:r>
              <a:rPr lang="cs-CZ" sz="1100" b="0" dirty="0" smtClean="0"/>
              <a:t>Součet dílčích součinů počtu jednotlivých mužstev vynásobených daným koeficientem odpovídá celkovému počtu bodů, který daný klub v této části získává.</a:t>
            </a:r>
            <a:endParaRPr lang="cs-CZ" sz="1100" b="0" dirty="0"/>
          </a:p>
          <a:p>
            <a:pPr algn="just"/>
            <a:r>
              <a:rPr lang="cs-CZ" sz="1100" b="0" dirty="0"/>
              <a:t>Rozdělení koeficientů je naznačeno v matici:</a:t>
            </a:r>
          </a:p>
          <a:p>
            <a:endParaRPr lang="cs-CZ" sz="1100" b="0" dirty="0"/>
          </a:p>
          <a:p>
            <a:endParaRPr lang="cs-CZ" sz="1100" b="0" dirty="0"/>
          </a:p>
          <a:p>
            <a:endParaRPr lang="cs-CZ" sz="1100" b="0" dirty="0"/>
          </a:p>
          <a:p>
            <a:endParaRPr lang="cs-CZ" sz="1100" b="0" dirty="0"/>
          </a:p>
          <a:p>
            <a:endParaRPr lang="cs-CZ" sz="1100" b="0" dirty="0"/>
          </a:p>
          <a:p>
            <a:endParaRPr lang="cs-CZ" sz="1100" b="0" dirty="0"/>
          </a:p>
        </p:txBody>
      </p:sp>
      <p:sp>
        <p:nvSpPr>
          <p:cNvPr id="6" name="Text Placeholder 2"/>
          <p:cNvSpPr txBox="1">
            <a:spLocks/>
          </p:cNvSpPr>
          <p:nvPr/>
        </p:nvSpPr>
        <p:spPr bwMode="gray">
          <a:xfrm>
            <a:off x="6680855" y="1124744"/>
            <a:ext cx="3096000" cy="5112568"/>
          </a:xfrm>
          <a:prstGeom prst="rect">
            <a:avLst/>
          </a:prstGeom>
          <a:ln w="19050">
            <a:solidFill>
              <a:srgbClr val="4066AA"/>
            </a:solidFill>
            <a:prstDash val="sysDash"/>
          </a:ln>
        </p:spPr>
        <p:txBody>
          <a:bodyPr vert="horz" lIns="180000" tIns="1044000" rIns="180000" bIns="0" rtlCol="0">
            <a:normAutofit lnSpcReduction="10000"/>
          </a:bodyPr>
          <a:lst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a:lstStyle>
          <a:p>
            <a:pPr algn="just"/>
            <a:r>
              <a:rPr lang="cs-CZ" sz="1100" b="0" dirty="0"/>
              <a:t>Trenérská část příspěvku zohledňuje množství pomocné síly a trenérů působících u jednotlivých mužstev klubu a jejich odbornou kvalifikaci.</a:t>
            </a:r>
          </a:p>
          <a:p>
            <a:pPr algn="just"/>
            <a:r>
              <a:rPr lang="cs-CZ" sz="1100" b="0" dirty="0" smtClean="0"/>
              <a:t>Množství </a:t>
            </a:r>
            <a:r>
              <a:rPr lang="cs-CZ" sz="1100" b="0" dirty="0"/>
              <a:t>bodů ve vztahu ke kvalifikaci trenérů:</a:t>
            </a:r>
          </a:p>
          <a:p>
            <a:pPr algn="just"/>
            <a:endParaRPr lang="cs-CZ" sz="1100" b="0" dirty="0"/>
          </a:p>
          <a:p>
            <a:pPr algn="just"/>
            <a:endParaRPr lang="cs-CZ" sz="1100" b="0" dirty="0"/>
          </a:p>
          <a:p>
            <a:pPr algn="just"/>
            <a:endParaRPr lang="cs-CZ" sz="1100" b="0" dirty="0"/>
          </a:p>
          <a:p>
            <a:pPr algn="just"/>
            <a:endParaRPr lang="cs-CZ" sz="1100" b="0" dirty="0"/>
          </a:p>
          <a:p>
            <a:pPr algn="just"/>
            <a:endParaRPr lang="cs-CZ" sz="1100" b="0" dirty="0"/>
          </a:p>
          <a:p>
            <a:pPr algn="just"/>
            <a:endParaRPr lang="cs-CZ" sz="1100" b="0" dirty="0" smtClean="0"/>
          </a:p>
          <a:p>
            <a:pPr algn="just"/>
            <a:r>
              <a:rPr lang="cs-CZ" sz="1100" b="0" dirty="0" smtClean="0"/>
              <a:t>Podmínky </a:t>
            </a:r>
            <a:r>
              <a:rPr lang="cs-CZ" sz="1100" b="0" dirty="0"/>
              <a:t>trenérské části výpočtu podpory:</a:t>
            </a:r>
          </a:p>
          <a:p>
            <a:pPr marL="171450" indent="-171450">
              <a:buFont typeface="Arial" pitchFamily="34" charset="0"/>
              <a:buChar char="•"/>
            </a:pPr>
            <a:r>
              <a:rPr lang="cs-CZ" sz="1100" b="0" dirty="0"/>
              <a:t>Maximálně lze uvést 2 trenéry za 1 mužstvo</a:t>
            </a:r>
          </a:p>
          <a:p>
            <a:pPr marL="171450" indent="-171450">
              <a:buFont typeface="Arial" pitchFamily="34" charset="0"/>
              <a:buChar char="•"/>
            </a:pPr>
            <a:r>
              <a:rPr lang="cs-CZ" sz="1100" b="0" dirty="0"/>
              <a:t>Klub je povinen zaslat jmenný seznam uvedených </a:t>
            </a:r>
            <a:r>
              <a:rPr lang="cs-CZ" sz="1100" b="0" dirty="0" smtClean="0"/>
              <a:t>licencovaných trenérů, </a:t>
            </a:r>
            <a:r>
              <a:rPr lang="cs-CZ" sz="1100" b="0" dirty="0"/>
              <a:t>pro které zároveň platí omezení, že mohou působit pouze v jednom klubu.</a:t>
            </a:r>
          </a:p>
          <a:p>
            <a:pPr marL="171450" indent="-171450">
              <a:buFont typeface="Arial" pitchFamily="34" charset="0"/>
              <a:buChar char="•"/>
            </a:pPr>
            <a:r>
              <a:rPr lang="cs-CZ" sz="1100" b="0" dirty="0"/>
              <a:t>Všichni uvedení trenéři musí aktivně provozovat trenérskou činnost</a:t>
            </a:r>
          </a:p>
        </p:txBody>
      </p:sp>
      <p:sp>
        <p:nvSpPr>
          <p:cNvPr id="7" name="Rectangle 6"/>
          <p:cNvSpPr/>
          <p:nvPr/>
        </p:nvSpPr>
        <p:spPr>
          <a:xfrm>
            <a:off x="200472" y="1136414"/>
            <a:ext cx="1800000" cy="36004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smtClean="0">
                <a:solidFill>
                  <a:srgbClr val="FFFFFF"/>
                </a:solidFill>
              </a:rPr>
              <a:t>Základní </a:t>
            </a:r>
            <a:r>
              <a:rPr lang="cs-CZ" sz="1400" dirty="0">
                <a:solidFill>
                  <a:srgbClr val="FFFFFF"/>
                </a:solidFill>
              </a:rPr>
              <a:t>část</a:t>
            </a:r>
          </a:p>
        </p:txBody>
      </p:sp>
      <p:sp>
        <p:nvSpPr>
          <p:cNvPr id="8" name="Rectangle 7"/>
          <p:cNvSpPr/>
          <p:nvPr/>
        </p:nvSpPr>
        <p:spPr>
          <a:xfrm>
            <a:off x="3444992" y="1136414"/>
            <a:ext cx="1800000" cy="360040"/>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smtClean="0">
                <a:solidFill>
                  <a:srgbClr val="FFFFFF"/>
                </a:solidFill>
              </a:rPr>
              <a:t>Výkonnostní </a:t>
            </a:r>
            <a:r>
              <a:rPr lang="cs-CZ" sz="1400" dirty="0">
                <a:solidFill>
                  <a:srgbClr val="FFFFFF"/>
                </a:solidFill>
              </a:rPr>
              <a:t>část</a:t>
            </a:r>
          </a:p>
        </p:txBody>
      </p:sp>
      <p:sp>
        <p:nvSpPr>
          <p:cNvPr id="9" name="Rectangle 8"/>
          <p:cNvSpPr/>
          <p:nvPr/>
        </p:nvSpPr>
        <p:spPr>
          <a:xfrm>
            <a:off x="6685352" y="1136414"/>
            <a:ext cx="1800000" cy="360040"/>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smtClean="0">
                <a:solidFill>
                  <a:srgbClr val="FFFFFF"/>
                </a:solidFill>
              </a:rPr>
              <a:t>Trenérská </a:t>
            </a:r>
            <a:r>
              <a:rPr lang="cs-CZ" sz="1400" dirty="0">
                <a:solidFill>
                  <a:srgbClr val="FFFFFF"/>
                </a:solidFill>
              </a:rPr>
              <a:t>část</a:t>
            </a:r>
          </a:p>
        </p:txBody>
      </p:sp>
      <p:sp>
        <p:nvSpPr>
          <p:cNvPr id="10" name="Rectangle 9"/>
          <p:cNvSpPr/>
          <p:nvPr/>
        </p:nvSpPr>
        <p:spPr>
          <a:xfrm>
            <a:off x="200471" y="1489814"/>
            <a:ext cx="3096001" cy="655729"/>
          </a:xfrm>
          <a:prstGeom prst="rect">
            <a:avLst/>
          </a:prstGeom>
          <a:solidFill>
            <a:srgbClr val="80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FFFF"/>
                </a:solidFill>
              </a:rPr>
              <a:t>V této části se vytvoří základní díl příspěvku na základě celkové členské základny v kategorii dětí a mládeže</a:t>
            </a:r>
          </a:p>
        </p:txBody>
      </p:sp>
      <p:sp>
        <p:nvSpPr>
          <p:cNvPr id="12" name="Rectangle 11"/>
          <p:cNvSpPr/>
          <p:nvPr/>
        </p:nvSpPr>
        <p:spPr>
          <a:xfrm>
            <a:off x="3440495" y="1489814"/>
            <a:ext cx="3096337" cy="655729"/>
          </a:xfrm>
          <a:prstGeom prst="rect">
            <a:avLst/>
          </a:prstGeom>
          <a:solidFill>
            <a:srgbClr val="80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FFFF"/>
                </a:solidFill>
              </a:rPr>
              <a:t>Tato část zohledňuje výkonnost jednotlivých mužstev v klubu. Kritérii jsou věková kategorie a úroveň hrané soutěže</a:t>
            </a:r>
          </a:p>
        </p:txBody>
      </p:sp>
      <p:sp>
        <p:nvSpPr>
          <p:cNvPr id="13" name="Rectangle 12"/>
          <p:cNvSpPr/>
          <p:nvPr/>
        </p:nvSpPr>
        <p:spPr>
          <a:xfrm>
            <a:off x="6680686" y="1489814"/>
            <a:ext cx="3096169" cy="655729"/>
          </a:xfrm>
          <a:prstGeom prst="rect">
            <a:avLst/>
          </a:prstGeom>
          <a:solidFill>
            <a:srgbClr val="80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FFFF"/>
                </a:solidFill>
              </a:rPr>
              <a:t>Trenérská část příspěvku se zabývá počtem trenérů u jednotlivých mužstev a jejich </a:t>
            </a:r>
            <a:r>
              <a:rPr lang="cs-CZ" sz="1200" dirty="0" smtClean="0">
                <a:solidFill>
                  <a:srgbClr val="FFFFFF"/>
                </a:solidFill>
              </a:rPr>
              <a:t>odborné úrovní</a:t>
            </a:r>
            <a:endParaRPr lang="cs-CZ" sz="1200" dirty="0">
              <a:solidFill>
                <a:srgbClr val="FFFFFF"/>
              </a:solidFill>
            </a:endParaRPr>
          </a:p>
        </p:txBody>
      </p:sp>
      <p:sp>
        <p:nvSpPr>
          <p:cNvPr id="14" name="TextBox 13"/>
          <p:cNvSpPr txBox="1"/>
          <p:nvPr/>
        </p:nvSpPr>
        <p:spPr>
          <a:xfrm>
            <a:off x="1100399" y="4221089"/>
            <a:ext cx="572938" cy="307777"/>
          </a:xfrm>
          <a:prstGeom prst="rect">
            <a:avLst/>
          </a:prstGeom>
          <a:noFill/>
        </p:spPr>
        <p:txBody>
          <a:bodyPr wrap="square" lIns="0" tIns="0" rIns="0" bIns="0" rtlCol="0">
            <a:spAutoFit/>
          </a:bodyPr>
          <a:lstStyle/>
          <a:p>
            <a:r>
              <a:rPr lang="cs-CZ" sz="1000" b="1" dirty="0" smtClean="0">
                <a:solidFill>
                  <a:srgbClr val="00257A"/>
                </a:solidFill>
                <a:cs typeface="Arial" pitchFamily="34" charset="0"/>
              </a:rPr>
              <a:t>Počet bodů</a:t>
            </a:r>
          </a:p>
        </p:txBody>
      </p:sp>
      <p:sp>
        <p:nvSpPr>
          <p:cNvPr id="15" name="TextBox 14"/>
          <p:cNvSpPr txBox="1"/>
          <p:nvPr/>
        </p:nvSpPr>
        <p:spPr>
          <a:xfrm>
            <a:off x="1598290" y="4298032"/>
            <a:ext cx="146974" cy="153888"/>
          </a:xfrm>
          <a:prstGeom prst="rect">
            <a:avLst/>
          </a:prstGeom>
          <a:noFill/>
        </p:spPr>
        <p:txBody>
          <a:bodyPr wrap="square" lIns="0" tIns="0" rIns="0" bIns="0" rtlCol="0">
            <a:spAutoFit/>
          </a:bodyPr>
          <a:lstStyle/>
          <a:p>
            <a:r>
              <a:rPr lang="cs-CZ" sz="1000" b="1" dirty="0" smtClean="0">
                <a:solidFill>
                  <a:srgbClr val="00257A"/>
                </a:solidFill>
                <a:cs typeface="Arial" pitchFamily="34" charset="0"/>
              </a:rPr>
              <a:t>=</a:t>
            </a:r>
          </a:p>
        </p:txBody>
      </p:sp>
      <p:sp>
        <p:nvSpPr>
          <p:cNvPr id="16" name="TextBox 15"/>
          <p:cNvSpPr txBox="1"/>
          <p:nvPr/>
        </p:nvSpPr>
        <p:spPr>
          <a:xfrm>
            <a:off x="1820478" y="4221088"/>
            <a:ext cx="1116298" cy="307777"/>
          </a:xfrm>
          <a:prstGeom prst="rect">
            <a:avLst/>
          </a:prstGeom>
          <a:noFill/>
        </p:spPr>
        <p:txBody>
          <a:bodyPr wrap="square" lIns="0" tIns="0" rIns="0" bIns="0" rtlCol="0">
            <a:spAutoFit/>
          </a:bodyPr>
          <a:lstStyle/>
          <a:p>
            <a:r>
              <a:rPr lang="cs-CZ" sz="1000" b="1" dirty="0" smtClean="0">
                <a:solidFill>
                  <a:srgbClr val="00257A"/>
                </a:solidFill>
                <a:cs typeface="Arial" pitchFamily="34" charset="0"/>
              </a:rPr>
              <a:t>Členská základna mládeže</a:t>
            </a:r>
          </a:p>
        </p:txBody>
      </p:sp>
      <p:graphicFrame>
        <p:nvGraphicFramePr>
          <p:cNvPr id="20" name="Table 19"/>
          <p:cNvGraphicFramePr>
            <a:graphicFrameLocks noGrp="1"/>
          </p:cNvGraphicFramePr>
          <p:nvPr>
            <p:extLst/>
          </p:nvPr>
        </p:nvGraphicFramePr>
        <p:xfrm>
          <a:off x="3535700" y="4528865"/>
          <a:ext cx="2891960" cy="1512172"/>
        </p:xfrm>
        <a:graphic>
          <a:graphicData uri="http://schemas.openxmlformats.org/drawingml/2006/table">
            <a:tbl>
              <a:tblPr firstRow="1" bandRow="1">
                <a:tableStyleId>{ED083AE6-46FA-4A59-8FB0-9F97EB10719F}</a:tableStyleId>
              </a:tblPr>
              <a:tblGrid>
                <a:gridCol w="628967"/>
                <a:gridCol w="729997"/>
                <a:gridCol w="802997"/>
                <a:gridCol w="729999"/>
              </a:tblGrid>
              <a:tr h="378043">
                <a:tc>
                  <a:txBody>
                    <a:bodyPr/>
                    <a:lstStyle/>
                    <a:p>
                      <a:endParaRPr lang="cs-CZ" sz="800"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mpd="sng">
                      <a:noFill/>
                      <a:prstDash val="solid"/>
                    </a:lnBlToTr>
                    <a:solidFill>
                      <a:srgbClr val="4066AA"/>
                    </a:solidFill>
                  </a:tcPr>
                </a:tc>
                <a:tc>
                  <a:txBody>
                    <a:bodyPr/>
                    <a:lstStyle/>
                    <a:p>
                      <a:pPr algn="ctr"/>
                      <a:r>
                        <a:rPr lang="cs-CZ" sz="700" dirty="0" smtClean="0">
                          <a:solidFill>
                            <a:schemeClr val="bg1"/>
                          </a:solidFill>
                        </a:rPr>
                        <a:t>Pražská</a:t>
                      </a:r>
                    </a:p>
                    <a:p>
                      <a:pPr algn="ctr"/>
                      <a:r>
                        <a:rPr lang="cs-CZ" sz="700" dirty="0" smtClean="0">
                          <a:solidFill>
                            <a:schemeClr val="bg1"/>
                          </a:solidFill>
                        </a:rPr>
                        <a:t>soutěž</a:t>
                      </a:r>
                      <a:endParaRPr lang="cs-CZ" sz="700" dirty="0">
                        <a:solidFill>
                          <a:schemeClr val="bg1"/>
                        </a:solidFill>
                      </a:endParaRPr>
                    </a:p>
                  </a:txBody>
                  <a:tcPr marL="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lgn="ctr"/>
                      <a:r>
                        <a:rPr lang="cs-CZ" sz="700" dirty="0" smtClean="0">
                          <a:solidFill>
                            <a:schemeClr val="bg1"/>
                          </a:solidFill>
                        </a:rPr>
                        <a:t>Česká</a:t>
                      </a:r>
                    </a:p>
                    <a:p>
                      <a:pPr algn="ctr"/>
                      <a:r>
                        <a:rPr lang="cs-CZ" sz="700" dirty="0" smtClean="0">
                          <a:solidFill>
                            <a:schemeClr val="bg1"/>
                          </a:solidFill>
                        </a:rPr>
                        <a:t>soutěž</a:t>
                      </a:r>
                      <a:endParaRPr lang="cs-CZ" sz="7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lgn="ctr"/>
                      <a:r>
                        <a:rPr lang="cs-CZ" sz="700" dirty="0" smtClean="0">
                          <a:solidFill>
                            <a:schemeClr val="bg1"/>
                          </a:solidFill>
                        </a:rPr>
                        <a:t>Celorepubliková</a:t>
                      </a:r>
                    </a:p>
                    <a:p>
                      <a:pPr algn="ctr"/>
                      <a:r>
                        <a:rPr lang="cs-CZ" sz="700" dirty="0" smtClean="0">
                          <a:solidFill>
                            <a:schemeClr val="bg1"/>
                          </a:solidFill>
                        </a:rPr>
                        <a:t>Soutěž</a:t>
                      </a:r>
                      <a:endParaRPr lang="cs-CZ" sz="700" dirty="0">
                        <a:solidFill>
                          <a:schemeClr val="bg1"/>
                        </a:solidFill>
                      </a:endParaRPr>
                    </a:p>
                  </a:txBody>
                  <a:tcPr marL="0" marR="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r>
              <a:tr h="378043">
                <a:tc>
                  <a:txBody>
                    <a:bodyPr/>
                    <a:lstStyle/>
                    <a:p>
                      <a:pPr algn="ctr"/>
                      <a:r>
                        <a:rPr lang="cs-CZ" sz="700" b="1" dirty="0" smtClean="0">
                          <a:solidFill>
                            <a:schemeClr val="bg1"/>
                          </a:solidFill>
                        </a:rPr>
                        <a:t>Do 10 let</a:t>
                      </a:r>
                      <a:endParaRPr lang="cs-CZ" sz="700" b="1"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lgn="ctr"/>
                      <a:r>
                        <a:rPr lang="cs-CZ" sz="1000" b="1" dirty="0" smtClean="0"/>
                        <a:t>1,00</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a:r>
                        <a:rPr lang="cs-CZ" sz="1000" b="1" dirty="0" smtClean="0"/>
                        <a:t>1,55</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a:r>
                        <a:rPr lang="cs-CZ" sz="1000" b="1" dirty="0" smtClean="0"/>
                        <a:t>2,08</a:t>
                      </a:r>
                      <a:endParaRPr lang="cs-CZ" sz="1000" b="1"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378043">
                <a:tc>
                  <a:txBody>
                    <a:bodyPr/>
                    <a:lstStyle/>
                    <a:p>
                      <a:pPr algn="ctr"/>
                      <a:r>
                        <a:rPr lang="cs-CZ" sz="700" b="1" dirty="0" smtClean="0">
                          <a:solidFill>
                            <a:schemeClr val="bg1"/>
                          </a:solidFill>
                        </a:rPr>
                        <a:t>10 - 15 let</a:t>
                      </a:r>
                      <a:endParaRPr lang="cs-CZ" sz="700" b="1"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p>
                      <a:pPr algn="ctr"/>
                      <a:r>
                        <a:rPr lang="cs-CZ" sz="1000" b="1" dirty="0" smtClean="0"/>
                        <a:t>1,18</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a:r>
                        <a:rPr lang="cs-CZ" sz="1000" b="1" dirty="0" smtClean="0"/>
                        <a:t>1,94</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a:r>
                        <a:rPr lang="cs-CZ" sz="1000" b="1" dirty="0" smtClean="0"/>
                        <a:t>2,66</a:t>
                      </a:r>
                      <a:endParaRPr lang="cs-CZ" sz="1000" b="1"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378043">
                <a:tc>
                  <a:txBody>
                    <a:bodyPr/>
                    <a:lstStyle/>
                    <a:p>
                      <a:pPr algn="ctr"/>
                      <a:r>
                        <a:rPr lang="cs-CZ" sz="700" b="1" dirty="0" smtClean="0">
                          <a:solidFill>
                            <a:schemeClr val="bg1"/>
                          </a:solidFill>
                        </a:rPr>
                        <a:t>Nad 15 let</a:t>
                      </a:r>
                      <a:endParaRPr lang="cs-CZ" sz="700" b="1"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066AA"/>
                    </a:solidFill>
                  </a:tcPr>
                </a:tc>
                <a:tc>
                  <a:txBody>
                    <a:bodyPr/>
                    <a:lstStyle/>
                    <a:p>
                      <a:pPr algn="ctr"/>
                      <a:r>
                        <a:rPr lang="cs-CZ" sz="1000" b="1" dirty="0" smtClean="0"/>
                        <a:t>2,03</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5EAF3"/>
                    </a:solidFill>
                  </a:tcPr>
                </a:tc>
                <a:tc>
                  <a:txBody>
                    <a:bodyPr/>
                    <a:lstStyle/>
                    <a:p>
                      <a:pPr algn="ctr"/>
                      <a:r>
                        <a:rPr lang="cs-CZ" sz="1000" b="1" dirty="0" smtClean="0"/>
                        <a:t>3,43</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5EAF3"/>
                    </a:solidFill>
                  </a:tcPr>
                </a:tc>
                <a:tc>
                  <a:txBody>
                    <a:bodyPr/>
                    <a:lstStyle/>
                    <a:p>
                      <a:pPr algn="ctr"/>
                      <a:r>
                        <a:rPr lang="cs-CZ" sz="1000" b="1" dirty="0" smtClean="0"/>
                        <a:t>4,58</a:t>
                      </a:r>
                      <a:endParaRPr lang="cs-CZ" sz="1000" b="1"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5EAF3"/>
                    </a:solidFill>
                  </a:tcPr>
                </a:tc>
              </a:tr>
            </a:tbl>
          </a:graphicData>
        </a:graphic>
      </p:graphicFrame>
      <p:graphicFrame>
        <p:nvGraphicFramePr>
          <p:cNvPr id="22" name="Table 21"/>
          <p:cNvGraphicFramePr>
            <a:graphicFrameLocks noGrp="1"/>
          </p:cNvGraphicFramePr>
          <p:nvPr>
            <p:extLst/>
          </p:nvPr>
        </p:nvGraphicFramePr>
        <p:xfrm>
          <a:off x="6879632" y="3169180"/>
          <a:ext cx="2736304" cy="1356875"/>
        </p:xfrm>
        <a:graphic>
          <a:graphicData uri="http://schemas.openxmlformats.org/drawingml/2006/table">
            <a:tbl>
              <a:tblPr firstRow="1" bandRow="1">
                <a:tableStyleId>{D27102A9-8310-4765-A935-A1911B00CA55}</a:tableStyleId>
              </a:tblPr>
              <a:tblGrid>
                <a:gridCol w="1872208"/>
                <a:gridCol w="864096"/>
              </a:tblGrid>
              <a:tr h="271375">
                <a:tc>
                  <a:txBody>
                    <a:bodyPr/>
                    <a:lstStyle/>
                    <a:p>
                      <a:r>
                        <a:rPr lang="cs-CZ" sz="900" b="1" dirty="0" smtClean="0">
                          <a:solidFill>
                            <a:schemeClr val="bg1"/>
                          </a:solidFill>
                        </a:rPr>
                        <a:t>Trenér s „PROFI“ licencí</a:t>
                      </a:r>
                      <a:endParaRPr lang="cs-CZ" sz="9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6AA"/>
                    </a:solidFill>
                  </a:tcPr>
                </a:tc>
                <a:tc>
                  <a:txBody>
                    <a:bodyPr/>
                    <a:lstStyle/>
                    <a:p>
                      <a:pPr algn="ctr"/>
                      <a:r>
                        <a:rPr lang="cs-CZ" sz="1000" b="1" dirty="0" smtClean="0"/>
                        <a:t>9,55 bodů</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AF3"/>
                    </a:solidFill>
                  </a:tcPr>
                </a:tc>
              </a:tr>
              <a:tr h="271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900" b="1" dirty="0" smtClean="0">
                          <a:solidFill>
                            <a:schemeClr val="bg1"/>
                          </a:solidFill>
                        </a:rPr>
                        <a:t>Trenér s „A“ licencí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6AA"/>
                    </a:solidFill>
                  </a:tcPr>
                </a:tc>
                <a:tc>
                  <a:txBody>
                    <a:bodyPr/>
                    <a:lstStyle/>
                    <a:p>
                      <a:pPr algn="ctr"/>
                      <a:r>
                        <a:rPr lang="cs-CZ" sz="1000" b="1" dirty="0" smtClean="0"/>
                        <a:t>6,84 bodů</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AF3"/>
                    </a:solidFill>
                  </a:tcPr>
                </a:tc>
              </a:tr>
              <a:tr h="271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900" b="1" dirty="0" smtClean="0">
                          <a:solidFill>
                            <a:schemeClr val="bg1"/>
                          </a:solidFill>
                        </a:rPr>
                        <a:t>Trenér s „B“ licencí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6AA"/>
                    </a:solidFill>
                  </a:tcPr>
                </a:tc>
                <a:tc>
                  <a:txBody>
                    <a:bodyPr/>
                    <a:lstStyle/>
                    <a:p>
                      <a:pPr algn="ctr"/>
                      <a:r>
                        <a:rPr lang="cs-CZ" sz="1000" b="1" dirty="0" smtClean="0"/>
                        <a:t>3,92 body</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AF3"/>
                    </a:solidFill>
                  </a:tcPr>
                </a:tc>
              </a:tr>
              <a:tr h="271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900" b="1" dirty="0" smtClean="0">
                          <a:solidFill>
                            <a:schemeClr val="bg1"/>
                          </a:solidFill>
                        </a:rPr>
                        <a:t>Trenér s „C“ licencí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6AA"/>
                    </a:solidFill>
                  </a:tcPr>
                </a:tc>
                <a:tc>
                  <a:txBody>
                    <a:bodyPr/>
                    <a:lstStyle/>
                    <a:p>
                      <a:pPr algn="ctr"/>
                      <a:r>
                        <a:rPr lang="cs-CZ" sz="1000" b="1" dirty="0" smtClean="0"/>
                        <a:t>1 bod</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AF3"/>
                    </a:solidFill>
                  </a:tcPr>
                </a:tc>
              </a:tr>
              <a:tr h="271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900" b="1" dirty="0" smtClean="0">
                          <a:solidFill>
                            <a:schemeClr val="bg1"/>
                          </a:solidFill>
                        </a:rPr>
                        <a:t>Bez licence (asistenti trenérů)</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6AA"/>
                    </a:solidFill>
                  </a:tcPr>
                </a:tc>
                <a:tc>
                  <a:txBody>
                    <a:bodyPr/>
                    <a:lstStyle/>
                    <a:p>
                      <a:pPr algn="ctr"/>
                      <a:r>
                        <a:rPr lang="cs-CZ" sz="1000" b="1" baseline="0" dirty="0" smtClean="0"/>
                        <a:t>0,25 bodů</a:t>
                      </a:r>
                      <a:endParaRPr lang="cs-CZ" sz="10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AF3"/>
                    </a:solidFill>
                  </a:tcPr>
                </a:tc>
              </a:tr>
            </a:tbl>
          </a:graphicData>
        </a:graphic>
      </p:graphicFrame>
      <p:sp>
        <p:nvSpPr>
          <p:cNvPr id="27" name="Rectangle 26"/>
          <p:cNvSpPr/>
          <p:nvPr/>
        </p:nvSpPr>
        <p:spPr>
          <a:xfrm>
            <a:off x="5243300" y="1136414"/>
            <a:ext cx="12928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rgbClr val="9BCA40"/>
                </a:solidFill>
              </a:rPr>
              <a:t>Váha: 4x</a:t>
            </a:r>
            <a:endParaRPr lang="cs-CZ" sz="1400" dirty="0">
              <a:solidFill>
                <a:srgbClr val="9BCA40"/>
              </a:solidFill>
            </a:endParaRPr>
          </a:p>
        </p:txBody>
      </p:sp>
      <p:sp>
        <p:nvSpPr>
          <p:cNvPr id="28" name="Rectangle 27"/>
          <p:cNvSpPr/>
          <p:nvPr/>
        </p:nvSpPr>
        <p:spPr>
          <a:xfrm>
            <a:off x="8483323" y="1136414"/>
            <a:ext cx="12928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rgbClr val="409DAD"/>
                </a:solidFill>
              </a:rPr>
              <a:t>Váha: 7x</a:t>
            </a:r>
            <a:endParaRPr lang="cs-CZ" sz="1400" dirty="0">
              <a:solidFill>
                <a:srgbClr val="409DAD"/>
              </a:solidFill>
            </a:endParaRPr>
          </a:p>
        </p:txBody>
      </p:sp>
      <p:sp>
        <p:nvSpPr>
          <p:cNvPr id="29" name="Title 1"/>
          <p:cNvSpPr>
            <a:spLocks noGrp="1"/>
          </p:cNvSpPr>
          <p:nvPr>
            <p:ph type="title"/>
          </p:nvPr>
        </p:nvSpPr>
        <p:spPr>
          <a:xfrm>
            <a:off x="2273289" y="175528"/>
            <a:ext cx="7344246" cy="576064"/>
          </a:xfrm>
        </p:spPr>
        <p:txBody>
          <a:bodyPr>
            <a:normAutofit/>
          </a:bodyPr>
          <a:lstStyle/>
          <a:p>
            <a:pPr lvl="0"/>
            <a:r>
              <a:rPr lang="cs-CZ" b="0" dirty="0">
                <a:solidFill>
                  <a:schemeClr val="bg1">
                    <a:lumMod val="50000"/>
                  </a:schemeClr>
                </a:solidFill>
              </a:rPr>
              <a:t>Návrh optimalizace systému financování fotbalu v </a:t>
            </a:r>
            <a:r>
              <a:rPr lang="cs-CZ" b="0" dirty="0" smtClean="0">
                <a:solidFill>
                  <a:schemeClr val="bg1">
                    <a:lumMod val="50000"/>
                  </a:schemeClr>
                </a:solidFill>
              </a:rPr>
              <a:t>Praze</a:t>
            </a:r>
            <a:br>
              <a:rPr lang="cs-CZ" b="0" dirty="0" smtClean="0">
                <a:solidFill>
                  <a:schemeClr val="bg1">
                    <a:lumMod val="50000"/>
                  </a:schemeClr>
                </a:solidFill>
              </a:rPr>
            </a:br>
            <a:r>
              <a:rPr lang="cs-CZ" sz="1800" dirty="0" smtClean="0"/>
              <a:t>Metodika výpočtu výše podpory</a:t>
            </a:r>
            <a:endParaRPr lang="cs-CZ" sz="1800" dirty="0"/>
          </a:p>
        </p:txBody>
      </p:sp>
      <p:sp>
        <p:nvSpPr>
          <p:cNvPr id="24" name="TextBox 23"/>
          <p:cNvSpPr txBox="1"/>
          <p:nvPr/>
        </p:nvSpPr>
        <p:spPr>
          <a:xfrm>
            <a:off x="6897216" y="6254896"/>
            <a:ext cx="3440399" cy="123111"/>
          </a:xfrm>
          <a:prstGeom prst="rect">
            <a:avLst/>
          </a:prstGeom>
          <a:noFill/>
        </p:spPr>
        <p:txBody>
          <a:bodyPr wrap="square" lIns="0" tIns="0" rIns="0" bIns="0" rtlCol="0">
            <a:spAutoFit/>
          </a:bodyPr>
          <a:lstStyle/>
          <a:p>
            <a:r>
              <a:rPr lang="cs-CZ" sz="800" dirty="0" smtClean="0">
                <a:solidFill>
                  <a:srgbClr val="00257A"/>
                </a:solidFill>
                <a:latin typeface="Arial" pitchFamily="34" charset="0"/>
                <a:cs typeface="Arial" pitchFamily="34" charset="0"/>
              </a:rPr>
              <a:t>Zdroj: Analýza KPMG z dat poskytnutých členskými kluby PFS</a:t>
            </a:r>
          </a:p>
        </p:txBody>
      </p:sp>
    </p:spTree>
    <p:extLst>
      <p:ext uri="{BB962C8B-B14F-4D97-AF65-F5344CB8AC3E}">
        <p14:creationId xmlns:p14="http://schemas.microsoft.com/office/powerpoint/2010/main" val="35996118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Report"/>
  <p:tag name="KEYWORD" val="REPORT"/>
  <p:tag name="TEMPLATEVERSION" val="03/02/2014 14:24:03"/>
</p:tagLst>
</file>

<file path=ppt/tags/tag2.xml><?xml version="1.0" encoding="utf-8"?>
<p:tagLst xmlns:a="http://schemas.openxmlformats.org/drawingml/2006/main" xmlns:r="http://schemas.openxmlformats.org/officeDocument/2006/relationships" xmlns:p="http://schemas.openxmlformats.org/presentationml/2006/main">
  <p:tag name="ADV_TOP" val="502,4668"/>
  <p:tag name="ADV_LEFT" val="21,45512"/>
  <p:tag name="ADV_HEIGHT" val="20,26528"/>
  <p:tag name="ADV_WIDTH" val="481,9433"/>
  <p:tag name="ADV_COPYRIGHT" val="TRUE"/>
</p:tagLst>
</file>

<file path=ppt/theme/theme1.xml><?xml version="1.0" encoding="utf-8"?>
<a:theme xmlns:a="http://schemas.openxmlformats.org/drawingml/2006/main" name="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Presentation2" id="{B73F1ABF-305F-4720-A38C-B01F2FD014EA}" vid="{1CDEF8F7-95A3-4A41-BB17-293821E551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KPMG Report Standard Template</Template>
  <TotalTime>7176</TotalTime>
  <Words>980</Words>
  <Application>Microsoft Office PowerPoint</Application>
  <PresentationFormat>A4 (210 x 297 mm)</PresentationFormat>
  <Paragraphs>183</Paragraphs>
  <Slides>10</Slides>
  <Notes>3</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Propojení</vt:lpstr>
      </vt:variant>
      <vt:variant>
        <vt:i4>9</vt:i4>
      </vt:variant>
      <vt:variant>
        <vt:lpstr>Nadpisy snímků</vt:lpstr>
      </vt:variant>
      <vt:variant>
        <vt:i4>10</vt:i4>
      </vt:variant>
    </vt:vector>
  </HeadingPairs>
  <TitlesOfParts>
    <vt:vector size="23" baseType="lpstr">
      <vt:lpstr>Arial</vt:lpstr>
      <vt:lpstr>Times New Roman</vt:lpstr>
      <vt:lpstr>Wingdings</vt:lpstr>
      <vt:lpstr>CREATE REPORT A4</vt:lpstr>
      <vt:lpstr>\\czprgfsr04\Mc16\Private\CLIENTS\PROJECTS\PFOSS16_Praha_fotbal_system\Working_Papers\BRI\Dotaznik_tracker_08_12_2015.xlsx!grafy![Dotaznik_tracker_08_12_2015.xlsx]grafy Chart 12</vt:lpstr>
      <vt:lpstr>\\czprgfsr04\Mc16\Private\CLIENTS\PROJECTS\PFOSS16_Praha_fotbal_system\Working_Papers\BRI\Dotaznik_tracker_08_12_2015.xlsx!grafy![Dotaznik_tracker_08_12_2015.xlsx]grafy Chart 9</vt:lpstr>
      <vt:lpstr>\\czprgfsr04\Mc16\Private\CLIENTS\PROJECTS\PFOSS16_Praha_fotbal_system\Working_Papers\BRI\Dotaznik_tracker_08_12_2015.xlsx!grafy![Dotaznik_tracker_08_12_2015.xlsx]grafy Chart 1</vt:lpstr>
      <vt:lpstr>\\czprgfsr04\Mc16\Private\CLIENTS\PROJECTS\PFOSS16_Praha_fotbal_system\Working_Papers\BRI\Dotaznik_tracker_08_12_2015.xlsx!grafy![Dotaznik_tracker_08_12_2015.xlsx]grafy Chart 2</vt:lpstr>
      <vt:lpstr>\\czprgfsr04\Mc16\Private\CLIENTS\PROJECTS\PFOSS16_Praha_fotbal_system\Working_Papers\BRI\Dotaznik_tracker_08_12_2015.xlsx!grafy![Dotaznik_tracker_08_12_2015.xlsx]grafy Chart 3</vt:lpstr>
      <vt:lpstr>\\czprgfsr04\Mc16\Private\CLIENTS\PROJECTS\PFOSS16_Praha_fotbal_system\Working_Papers\BRI\Dotaznik_tracker_08_12_2015.xlsx!grafy![Dotaznik_tracker_08_12_2015.xlsx]grafy Chart 4</vt:lpstr>
      <vt:lpstr>\\czprgfsr04\Mc16\Private\CLIENTS\PROJECTS\PFOSS16_Praha_fotbal_system\Working_Papers\BRI\Dotaznik_tracker_08_12_2015.xlsx!grafy![Dotaznik_tracker_08_12_2015.xlsx]grafy Chart 8</vt:lpstr>
      <vt:lpstr>\\czprgfsr04\Mc16\Private\CLIENTS\PROJECTS\PFOSS16_Praha_fotbal_system\Working_Papers\BRI\Dotaznik_tracker_08_12_2015.xlsx!grafy![Dotaznik_tracker_08_12_2015.xlsx]grafy Chart 5</vt:lpstr>
      <vt:lpstr>\\czprgfsr04\Mc16\Private\CLIENTS\PROJECTS\PFOSS16_Praha_fotbal_system\Working_Papers\BRI\Dotaznik_tracker_08_12_2015.xlsx!grafy![Dotaznik_tracker_08_12_2015.xlsx]grafy Chart 7</vt:lpstr>
      <vt:lpstr>Analýza a koncepce systému financování fotbalu v hl. m. Praze</vt:lpstr>
      <vt:lpstr>Přínosy sportu v ČR Ekonomické přínosy plynoucí ze sportu</vt:lpstr>
      <vt:lpstr>Prezentace aplikace PowerPoint</vt:lpstr>
      <vt:lpstr>Prezentace aplikace PowerPoint</vt:lpstr>
      <vt:lpstr>Analýza financování fotbalu  Struktura zdrojů fotbalových klubů</vt:lpstr>
      <vt:lpstr>Analýza financování fotbalu v Praze Úvod, sběr dat</vt:lpstr>
      <vt:lpstr>Analýza financování fotbalu v Praze Mužstva a hráči/hráčky</vt:lpstr>
      <vt:lpstr>Analýza financování fotbalu v Praze Trenérsko-metodické vedení fotbalové mládeže v Praze</vt:lpstr>
      <vt:lpstr>Návrh optimalizace systému financování fotbalu v Praze Metodika výpočtu výše podpory</vt:lpstr>
      <vt:lpstr>Prezentace aplikace PowerPoint</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Tuzar, Tomas</dc:creator>
  <cp:lastModifiedBy>Spacek, Ondrej</cp:lastModifiedBy>
  <cp:revision>454</cp:revision>
  <cp:lastPrinted>2016-02-10T12:52:19Z</cp:lastPrinted>
  <dcterms:created xsi:type="dcterms:W3CDTF">2015-11-12T12:57:52Z</dcterms:created>
  <dcterms:modified xsi:type="dcterms:W3CDTF">2016-02-10T14:34:27Z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PMG_LayoutGrid">
    <vt:lpwstr>0</vt:lpwstr>
  </property>
</Properties>
</file>